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64" r:id="rId8"/>
    <p:sldId id="259" r:id="rId9"/>
    <p:sldId id="260" r:id="rId10"/>
    <p:sldId id="261" r:id="rId11"/>
    <p:sldId id="262" r:id="rId12"/>
    <p:sldId id="26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3007DD-C6F2-4B66-90AA-0D313492E80A}" v="5" dt="2024-01-31T12:40:36.025"/>
  </p1510:revLst>
</p1510:revInfo>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70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E7C1BD-8F0B-49ED-BF09-6942CF18E277}" type="doc">
      <dgm:prSet loTypeId="urn:microsoft.com/office/officeart/2005/8/layout/arrow1" loCatId="process" qsTypeId="urn:microsoft.com/office/officeart/2005/8/quickstyle/simple1" qsCatId="simple" csTypeId="urn:microsoft.com/office/officeart/2005/8/colors/accent1_2" csCatId="accent1" phldr="1"/>
      <dgm:spPr/>
      <dgm:t>
        <a:bodyPr/>
        <a:lstStyle/>
        <a:p>
          <a:endParaRPr lang="da-DK"/>
        </a:p>
      </dgm:t>
    </dgm:pt>
    <dgm:pt modelId="{EE99690B-BD47-46DB-AD36-74CCAC52815D}">
      <dgm:prSet phldrT="[Tekst]"/>
      <dgm:spPr/>
      <dgm:t>
        <a:bodyPr/>
        <a:lstStyle/>
        <a:p>
          <a:r>
            <a:rPr lang="da-DK" dirty="0">
              <a:solidFill>
                <a:srgbClr val="0070C0"/>
              </a:solidFill>
            </a:rPr>
            <a:t>Tilstand</a:t>
          </a:r>
        </a:p>
        <a:p>
          <a:r>
            <a:rPr lang="da-DK" dirty="0"/>
            <a:t>Fjerne funktionsnedsættelsen</a:t>
          </a:r>
        </a:p>
        <a:p>
          <a:r>
            <a:rPr lang="da-DK" dirty="0" err="1"/>
            <a:t>Kompencere</a:t>
          </a:r>
          <a:endParaRPr lang="da-DK" dirty="0"/>
        </a:p>
        <a:p>
          <a:r>
            <a:rPr lang="da-DK" dirty="0"/>
            <a:t>Ændre rammer og indhold</a:t>
          </a:r>
        </a:p>
      </dgm:t>
    </dgm:pt>
    <dgm:pt modelId="{34F1C7FA-A632-46A1-8DCC-1773284114A2}" type="parTrans" cxnId="{916F5186-A65F-4EB8-83AF-00F32DE94E6E}">
      <dgm:prSet/>
      <dgm:spPr/>
      <dgm:t>
        <a:bodyPr/>
        <a:lstStyle/>
        <a:p>
          <a:endParaRPr lang="da-DK"/>
        </a:p>
      </dgm:t>
    </dgm:pt>
    <dgm:pt modelId="{945E7AF0-9330-4645-B992-1A2B15D571E9}" type="sibTrans" cxnId="{916F5186-A65F-4EB8-83AF-00F32DE94E6E}">
      <dgm:prSet/>
      <dgm:spPr/>
      <dgm:t>
        <a:bodyPr/>
        <a:lstStyle/>
        <a:p>
          <a:endParaRPr lang="da-DK"/>
        </a:p>
      </dgm:t>
    </dgm:pt>
    <dgm:pt modelId="{D1070CD4-CFE7-498C-AC80-442F6CEEB192}">
      <dgm:prSet phldrT="[Tekst]"/>
      <dgm:spPr/>
      <dgm:t>
        <a:bodyPr/>
        <a:lstStyle/>
        <a:p>
          <a:r>
            <a:rPr lang="da-DK" dirty="0">
              <a:solidFill>
                <a:srgbClr val="FF0000"/>
              </a:solidFill>
            </a:rPr>
            <a:t>Handicap</a:t>
          </a:r>
        </a:p>
      </dgm:t>
    </dgm:pt>
    <dgm:pt modelId="{A0AAA8ED-FDEB-4E19-A712-321766C6BE8C}" type="parTrans" cxnId="{886DA747-3C60-4041-8AB9-0659AA6A52D3}">
      <dgm:prSet/>
      <dgm:spPr/>
      <dgm:t>
        <a:bodyPr/>
        <a:lstStyle/>
        <a:p>
          <a:endParaRPr lang="da-DK"/>
        </a:p>
      </dgm:t>
    </dgm:pt>
    <dgm:pt modelId="{7E2858A6-CBC2-4BCD-B438-76E48D773617}" type="sibTrans" cxnId="{886DA747-3C60-4041-8AB9-0659AA6A52D3}">
      <dgm:prSet/>
      <dgm:spPr/>
      <dgm:t>
        <a:bodyPr/>
        <a:lstStyle/>
        <a:p>
          <a:endParaRPr lang="da-DK"/>
        </a:p>
      </dgm:t>
    </dgm:pt>
    <dgm:pt modelId="{2FD719EB-9959-497D-AEC4-C18ECF820663}" type="pres">
      <dgm:prSet presAssocID="{83E7C1BD-8F0B-49ED-BF09-6942CF18E277}" presName="cycle" presStyleCnt="0">
        <dgm:presLayoutVars>
          <dgm:dir/>
          <dgm:resizeHandles val="exact"/>
        </dgm:presLayoutVars>
      </dgm:prSet>
      <dgm:spPr/>
    </dgm:pt>
    <dgm:pt modelId="{A5366CA5-D965-4A83-8225-603D32C7BCE9}" type="pres">
      <dgm:prSet presAssocID="{EE99690B-BD47-46DB-AD36-74CCAC52815D}" presName="arrow" presStyleLbl="node1" presStyleIdx="0" presStyleCnt="2">
        <dgm:presLayoutVars>
          <dgm:bulletEnabled val="1"/>
        </dgm:presLayoutVars>
      </dgm:prSet>
      <dgm:spPr/>
    </dgm:pt>
    <dgm:pt modelId="{685EF795-6E72-4645-B975-79A9F52B7778}" type="pres">
      <dgm:prSet presAssocID="{D1070CD4-CFE7-498C-AC80-442F6CEEB192}" presName="arrow" presStyleLbl="node1" presStyleIdx="1" presStyleCnt="2">
        <dgm:presLayoutVars>
          <dgm:bulletEnabled val="1"/>
        </dgm:presLayoutVars>
      </dgm:prSet>
      <dgm:spPr/>
    </dgm:pt>
  </dgm:ptLst>
  <dgm:cxnLst>
    <dgm:cxn modelId="{7BE8B219-5E83-4506-9902-60A1E9F4A882}" type="presOf" srcId="{EE99690B-BD47-46DB-AD36-74CCAC52815D}" destId="{A5366CA5-D965-4A83-8225-603D32C7BCE9}" srcOrd="0" destOrd="0" presId="urn:microsoft.com/office/officeart/2005/8/layout/arrow1"/>
    <dgm:cxn modelId="{CB90162A-9333-41DA-AD85-4BBF3ED8EA6C}" type="presOf" srcId="{83E7C1BD-8F0B-49ED-BF09-6942CF18E277}" destId="{2FD719EB-9959-497D-AEC4-C18ECF820663}" srcOrd="0" destOrd="0" presId="urn:microsoft.com/office/officeart/2005/8/layout/arrow1"/>
    <dgm:cxn modelId="{886DA747-3C60-4041-8AB9-0659AA6A52D3}" srcId="{83E7C1BD-8F0B-49ED-BF09-6942CF18E277}" destId="{D1070CD4-CFE7-498C-AC80-442F6CEEB192}" srcOrd="1" destOrd="0" parTransId="{A0AAA8ED-FDEB-4E19-A712-321766C6BE8C}" sibTransId="{7E2858A6-CBC2-4BCD-B438-76E48D773617}"/>
    <dgm:cxn modelId="{916F5186-A65F-4EB8-83AF-00F32DE94E6E}" srcId="{83E7C1BD-8F0B-49ED-BF09-6942CF18E277}" destId="{EE99690B-BD47-46DB-AD36-74CCAC52815D}" srcOrd="0" destOrd="0" parTransId="{34F1C7FA-A632-46A1-8DCC-1773284114A2}" sibTransId="{945E7AF0-9330-4645-B992-1A2B15D571E9}"/>
    <dgm:cxn modelId="{5E485989-8855-46EB-A308-D96E5F12845A}" type="presOf" srcId="{D1070CD4-CFE7-498C-AC80-442F6CEEB192}" destId="{685EF795-6E72-4645-B975-79A9F52B7778}" srcOrd="0" destOrd="0" presId="urn:microsoft.com/office/officeart/2005/8/layout/arrow1"/>
    <dgm:cxn modelId="{9102963E-976A-4BCA-A3BE-755470095584}" type="presParOf" srcId="{2FD719EB-9959-497D-AEC4-C18ECF820663}" destId="{A5366CA5-D965-4A83-8225-603D32C7BCE9}" srcOrd="0" destOrd="0" presId="urn:microsoft.com/office/officeart/2005/8/layout/arrow1"/>
    <dgm:cxn modelId="{A0B1318D-4DDF-4926-9809-C039195C4F8A}" type="presParOf" srcId="{2FD719EB-9959-497D-AEC4-C18ECF820663}" destId="{685EF795-6E72-4645-B975-79A9F52B7778}"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366CA5-D965-4A83-8225-603D32C7BCE9}">
      <dsp:nvSpPr>
        <dsp:cNvPr id="0" name=""/>
        <dsp:cNvSpPr/>
      </dsp:nvSpPr>
      <dsp:spPr>
        <a:xfrm rot="16200000">
          <a:off x="381" y="1511"/>
          <a:ext cx="3878414" cy="3878414"/>
        </a:xfrm>
        <a:prstGeom prst="upArrow">
          <a:avLst>
            <a:gd name="adj1" fmla="val 50000"/>
            <a:gd name="adj2" fmla="val 3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da-DK" sz="1900" kern="1200" dirty="0">
              <a:solidFill>
                <a:srgbClr val="0070C0"/>
              </a:solidFill>
            </a:rPr>
            <a:t>Tilstand</a:t>
          </a:r>
        </a:p>
        <a:p>
          <a:pPr marL="0" lvl="0" indent="0" algn="ctr" defTabSz="844550">
            <a:lnSpc>
              <a:spcPct val="90000"/>
            </a:lnSpc>
            <a:spcBef>
              <a:spcPct val="0"/>
            </a:spcBef>
            <a:spcAft>
              <a:spcPct val="35000"/>
            </a:spcAft>
            <a:buNone/>
          </a:pPr>
          <a:r>
            <a:rPr lang="da-DK" sz="1900" kern="1200" dirty="0"/>
            <a:t>Fjerne funktionsnedsættelsen</a:t>
          </a:r>
        </a:p>
        <a:p>
          <a:pPr marL="0" lvl="0" indent="0" algn="ctr" defTabSz="844550">
            <a:lnSpc>
              <a:spcPct val="90000"/>
            </a:lnSpc>
            <a:spcBef>
              <a:spcPct val="0"/>
            </a:spcBef>
            <a:spcAft>
              <a:spcPct val="35000"/>
            </a:spcAft>
            <a:buNone/>
          </a:pPr>
          <a:r>
            <a:rPr lang="da-DK" sz="1900" kern="1200" dirty="0" err="1"/>
            <a:t>Kompencere</a:t>
          </a:r>
          <a:endParaRPr lang="da-DK" sz="1900" kern="1200" dirty="0"/>
        </a:p>
        <a:p>
          <a:pPr marL="0" lvl="0" indent="0" algn="ctr" defTabSz="844550">
            <a:lnSpc>
              <a:spcPct val="90000"/>
            </a:lnSpc>
            <a:spcBef>
              <a:spcPct val="0"/>
            </a:spcBef>
            <a:spcAft>
              <a:spcPct val="35000"/>
            </a:spcAft>
            <a:buNone/>
          </a:pPr>
          <a:r>
            <a:rPr lang="da-DK" sz="1900" kern="1200" dirty="0"/>
            <a:t>Ændre rammer og indhold</a:t>
          </a:r>
        </a:p>
      </dsp:txBody>
      <dsp:txXfrm rot="5400000">
        <a:off x="679104" y="971114"/>
        <a:ext cx="3199692" cy="1939207"/>
      </dsp:txXfrm>
    </dsp:sp>
    <dsp:sp modelId="{685EF795-6E72-4645-B975-79A9F52B7778}">
      <dsp:nvSpPr>
        <dsp:cNvPr id="0" name=""/>
        <dsp:cNvSpPr/>
      </dsp:nvSpPr>
      <dsp:spPr>
        <a:xfrm rot="5400000">
          <a:off x="4717516" y="1511"/>
          <a:ext cx="3878414" cy="3878414"/>
        </a:xfrm>
        <a:prstGeom prst="upArrow">
          <a:avLst>
            <a:gd name="adj1" fmla="val 50000"/>
            <a:gd name="adj2" fmla="val 3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da-DK" sz="1900" kern="1200" dirty="0">
              <a:solidFill>
                <a:srgbClr val="FF0000"/>
              </a:solidFill>
            </a:rPr>
            <a:t>Handicap</a:t>
          </a:r>
        </a:p>
      </dsp:txBody>
      <dsp:txXfrm rot="-5400000">
        <a:off x="4717517" y="971115"/>
        <a:ext cx="3199692" cy="1939207"/>
      </dsp:txXfrm>
    </dsp:sp>
  </dsp:spTree>
</dsp:drawing>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a-DK"/>
              <a:t>Klik for at redigere titeltypografien i masteren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C0768B70-D3F9-469E-A8AB-13DC6CA77592}" type="datetimeFigureOut">
              <a:rPr lang="da-DK" smtClean="0"/>
              <a:t>31-01-2024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18BF1A16-822B-4266-86C4-11AF731E312A}" type="slidenum">
              <a:rPr lang="da-DK" smtClean="0"/>
              <a:t>‹nr.›</a:t>
            </a:fld>
            <a:endParaRPr lang="da-DK"/>
          </a:p>
        </p:txBody>
      </p:sp>
    </p:spTree>
    <p:extLst>
      <p:ext uri="{BB962C8B-B14F-4D97-AF65-F5344CB8AC3E}">
        <p14:creationId xmlns:p14="http://schemas.microsoft.com/office/powerpoint/2010/main" val="3168264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g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a-DK"/>
              <a:t>Klik for at redigere titeltypografien i masteren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C0768B70-D3F9-469E-A8AB-13DC6CA77592}" type="datetimeFigureOut">
              <a:rPr lang="da-DK" smtClean="0"/>
              <a:t>31-01-2024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18BF1A16-822B-4266-86C4-11AF731E312A}" type="slidenum">
              <a:rPr lang="da-DK" smtClean="0"/>
              <a:t>‹nr.›</a:t>
            </a:fld>
            <a:endParaRPr lang="da-DK"/>
          </a:p>
        </p:txBody>
      </p:sp>
    </p:spTree>
    <p:extLst>
      <p:ext uri="{BB962C8B-B14F-4D97-AF65-F5344CB8AC3E}">
        <p14:creationId xmlns:p14="http://schemas.microsoft.com/office/powerpoint/2010/main" val="424793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a-DK"/>
              <a:t>Klik for at redigere titeltypografien i masteren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a-DK"/>
              <a:t>Klik for at redigere teksttypografierne i masteren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C0768B70-D3F9-469E-A8AB-13DC6CA77592}" type="datetimeFigureOut">
              <a:rPr lang="da-DK" smtClean="0"/>
              <a:t>31-01-2024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18BF1A16-822B-4266-86C4-11AF731E312A}" type="slidenum">
              <a:rPr lang="da-DK" smtClean="0"/>
              <a:t>‹nr.›</a:t>
            </a:fld>
            <a:endParaRPr lang="da-DK"/>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006793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a-DK"/>
              <a:t>Klik for at redigere titeltypografien i masteren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C0768B70-D3F9-469E-A8AB-13DC6CA77592}" type="datetimeFigureOut">
              <a:rPr lang="da-DK" smtClean="0"/>
              <a:t>31-01-2024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18BF1A16-822B-4266-86C4-11AF731E312A}" type="slidenum">
              <a:rPr lang="da-DK" smtClean="0"/>
              <a:t>‹nr.›</a:t>
            </a:fld>
            <a:endParaRPr lang="da-DK"/>
          </a:p>
        </p:txBody>
      </p:sp>
    </p:spTree>
    <p:extLst>
      <p:ext uri="{BB962C8B-B14F-4D97-AF65-F5344CB8AC3E}">
        <p14:creationId xmlns:p14="http://schemas.microsoft.com/office/powerpoint/2010/main" val="2773852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ort med citat og nav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a-DK"/>
              <a:t>Klik for at redigere titeltypografien i masteren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a-DK"/>
              <a:t>Klik for at redigere teksttypografierne i masteren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C0768B70-D3F9-469E-A8AB-13DC6CA77592}" type="datetimeFigureOut">
              <a:rPr lang="da-DK" smtClean="0"/>
              <a:t>31-01-2024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18BF1A16-822B-4266-86C4-11AF731E312A}" type="slidenum">
              <a:rPr lang="da-DK" smtClean="0"/>
              <a:t>‹nr.›</a:t>
            </a:fld>
            <a:endParaRPr lang="da-DK"/>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454044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dt eller falsk">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a-DK"/>
              <a:t>Klik for at redigere titeltypografien i masteren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a-DK"/>
              <a:t>Klik for at redigere teksttypografierne i masteren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C0768B70-D3F9-469E-A8AB-13DC6CA77592}" type="datetimeFigureOut">
              <a:rPr lang="da-DK" smtClean="0"/>
              <a:t>31-01-2024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18BF1A16-822B-4266-86C4-11AF731E312A}" type="slidenum">
              <a:rPr lang="da-DK" smtClean="0"/>
              <a:t>‹nr.›</a:t>
            </a:fld>
            <a:endParaRPr lang="da-DK"/>
          </a:p>
        </p:txBody>
      </p:sp>
    </p:spTree>
    <p:extLst>
      <p:ext uri="{BB962C8B-B14F-4D97-AF65-F5344CB8AC3E}">
        <p14:creationId xmlns:p14="http://schemas.microsoft.com/office/powerpoint/2010/main" val="37720367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Vertical Text Placeholder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C0768B70-D3F9-469E-A8AB-13DC6CA77592}" type="datetimeFigureOut">
              <a:rPr lang="da-DK" smtClean="0"/>
              <a:t>31-01-2024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18BF1A16-822B-4266-86C4-11AF731E312A}" type="slidenum">
              <a:rPr lang="da-DK" smtClean="0"/>
              <a:t>‹nr.›</a:t>
            </a:fld>
            <a:endParaRPr lang="da-DK"/>
          </a:p>
        </p:txBody>
      </p:sp>
    </p:spTree>
    <p:extLst>
      <p:ext uri="{BB962C8B-B14F-4D97-AF65-F5344CB8AC3E}">
        <p14:creationId xmlns:p14="http://schemas.microsoft.com/office/powerpoint/2010/main" val="35887450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a-DK"/>
              <a:t>Klik for at redigere titeltypografien i masteren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C0768B70-D3F9-469E-A8AB-13DC6CA77592}" type="datetimeFigureOut">
              <a:rPr lang="da-DK" smtClean="0"/>
              <a:t>31-01-2024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18BF1A16-822B-4266-86C4-11AF731E312A}" type="slidenum">
              <a:rPr lang="da-DK" smtClean="0"/>
              <a:t>‹nr.›</a:t>
            </a:fld>
            <a:endParaRPr lang="da-DK"/>
          </a:p>
        </p:txBody>
      </p:sp>
    </p:spTree>
    <p:extLst>
      <p:ext uri="{BB962C8B-B14F-4D97-AF65-F5344CB8AC3E}">
        <p14:creationId xmlns:p14="http://schemas.microsoft.com/office/powerpoint/2010/main" val="2882841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a-DK"/>
              <a:t>Klik for at redigere titeltypografien i masteren</a:t>
            </a:r>
            <a:endParaRPr lang="en-US" dirty="0"/>
          </a:p>
        </p:txBody>
      </p:sp>
      <p:sp>
        <p:nvSpPr>
          <p:cNvPr id="3" name="Content Placeholder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C0768B70-D3F9-469E-A8AB-13DC6CA77592}" type="datetimeFigureOut">
              <a:rPr lang="da-DK" smtClean="0"/>
              <a:t>31-01-2024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18BF1A16-822B-4266-86C4-11AF731E312A}" type="slidenum">
              <a:rPr lang="da-DK" smtClean="0"/>
              <a:t>‹nr.›</a:t>
            </a:fld>
            <a:endParaRPr lang="da-DK"/>
          </a:p>
        </p:txBody>
      </p:sp>
    </p:spTree>
    <p:extLst>
      <p:ext uri="{BB962C8B-B14F-4D97-AF65-F5344CB8AC3E}">
        <p14:creationId xmlns:p14="http://schemas.microsoft.com/office/powerpoint/2010/main" val="4204504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a-DK"/>
              <a:t>Klik for at redigere titeltypografien i masteren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C0768B70-D3F9-469E-A8AB-13DC6CA77592}" type="datetimeFigureOut">
              <a:rPr lang="da-DK" smtClean="0"/>
              <a:t>31-01-2024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18BF1A16-822B-4266-86C4-11AF731E312A}" type="slidenum">
              <a:rPr lang="da-DK" smtClean="0"/>
              <a:t>‹nr.›</a:t>
            </a:fld>
            <a:endParaRPr lang="da-DK"/>
          </a:p>
        </p:txBody>
      </p:sp>
    </p:spTree>
    <p:extLst>
      <p:ext uri="{BB962C8B-B14F-4D97-AF65-F5344CB8AC3E}">
        <p14:creationId xmlns:p14="http://schemas.microsoft.com/office/powerpoint/2010/main" val="1283784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C0768B70-D3F9-469E-A8AB-13DC6CA77592}" type="datetimeFigureOut">
              <a:rPr lang="da-DK" smtClean="0"/>
              <a:t>31-01-2024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18BF1A16-822B-4266-86C4-11AF731E312A}" type="slidenum">
              <a:rPr lang="da-DK" smtClean="0"/>
              <a:t>‹nr.›</a:t>
            </a:fld>
            <a:endParaRPr lang="da-DK"/>
          </a:p>
        </p:txBody>
      </p:sp>
    </p:spTree>
    <p:extLst>
      <p:ext uri="{BB962C8B-B14F-4D97-AF65-F5344CB8AC3E}">
        <p14:creationId xmlns:p14="http://schemas.microsoft.com/office/powerpoint/2010/main" val="2044483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a-DK"/>
              <a:t>Klik for at redigere titeltypografien i masteren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C0768B70-D3F9-469E-A8AB-13DC6CA77592}" type="datetimeFigureOut">
              <a:rPr lang="da-DK" smtClean="0"/>
              <a:t>31-01-2024</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18BF1A16-822B-4266-86C4-11AF731E312A}" type="slidenum">
              <a:rPr lang="da-DK" smtClean="0"/>
              <a:t>‹nr.›</a:t>
            </a:fld>
            <a:endParaRPr lang="da-DK"/>
          </a:p>
        </p:txBody>
      </p:sp>
    </p:spTree>
    <p:extLst>
      <p:ext uri="{BB962C8B-B14F-4D97-AF65-F5344CB8AC3E}">
        <p14:creationId xmlns:p14="http://schemas.microsoft.com/office/powerpoint/2010/main" val="1746258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a-DK"/>
              <a:t>Klik for at redigere titeltypografien i masteren</a:t>
            </a:r>
            <a:endParaRPr lang="en-US" dirty="0"/>
          </a:p>
        </p:txBody>
      </p:sp>
      <p:sp>
        <p:nvSpPr>
          <p:cNvPr id="3" name="Date Placeholder 2"/>
          <p:cNvSpPr>
            <a:spLocks noGrp="1"/>
          </p:cNvSpPr>
          <p:nvPr>
            <p:ph type="dt" sz="half" idx="10"/>
          </p:nvPr>
        </p:nvSpPr>
        <p:spPr/>
        <p:txBody>
          <a:bodyPr/>
          <a:lstStyle/>
          <a:p>
            <a:fld id="{C0768B70-D3F9-469E-A8AB-13DC6CA77592}" type="datetimeFigureOut">
              <a:rPr lang="da-DK" smtClean="0"/>
              <a:t>31-01-2024</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18BF1A16-822B-4266-86C4-11AF731E312A}" type="slidenum">
              <a:rPr lang="da-DK" smtClean="0"/>
              <a:t>‹nr.›</a:t>
            </a:fld>
            <a:endParaRPr lang="da-DK"/>
          </a:p>
        </p:txBody>
      </p:sp>
    </p:spTree>
    <p:extLst>
      <p:ext uri="{BB962C8B-B14F-4D97-AF65-F5344CB8AC3E}">
        <p14:creationId xmlns:p14="http://schemas.microsoft.com/office/powerpoint/2010/main" val="3322718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68B70-D3F9-469E-A8AB-13DC6CA77592}" type="datetimeFigureOut">
              <a:rPr lang="da-DK" smtClean="0"/>
              <a:t>31-01-2024</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18BF1A16-822B-4266-86C4-11AF731E312A}" type="slidenum">
              <a:rPr lang="da-DK" smtClean="0"/>
              <a:t>‹nr.›</a:t>
            </a:fld>
            <a:endParaRPr lang="da-DK"/>
          </a:p>
        </p:txBody>
      </p:sp>
    </p:spTree>
    <p:extLst>
      <p:ext uri="{BB962C8B-B14F-4D97-AF65-F5344CB8AC3E}">
        <p14:creationId xmlns:p14="http://schemas.microsoft.com/office/powerpoint/2010/main" val="2357688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a-DK"/>
              <a:t>Klik for at redigere titeltypografien i masteren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C0768B70-D3F9-469E-A8AB-13DC6CA77592}" type="datetimeFigureOut">
              <a:rPr lang="da-DK" smtClean="0"/>
              <a:t>31-01-2024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18BF1A16-822B-4266-86C4-11AF731E312A}" type="slidenum">
              <a:rPr lang="da-DK" smtClean="0"/>
              <a:t>‹nr.›</a:t>
            </a:fld>
            <a:endParaRPr lang="da-DK"/>
          </a:p>
        </p:txBody>
      </p:sp>
    </p:spTree>
    <p:extLst>
      <p:ext uri="{BB962C8B-B14F-4D97-AF65-F5344CB8AC3E}">
        <p14:creationId xmlns:p14="http://schemas.microsoft.com/office/powerpoint/2010/main" val="3094755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a:t>Klik på ikonet for at tilføje et billede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C0768B70-D3F9-469E-A8AB-13DC6CA77592}" type="datetimeFigureOut">
              <a:rPr lang="da-DK" smtClean="0"/>
              <a:t>31-01-2024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18BF1A16-822B-4266-86C4-11AF731E312A}" type="slidenum">
              <a:rPr lang="da-DK" smtClean="0"/>
              <a:t>‹nr.›</a:t>
            </a:fld>
            <a:endParaRPr lang="da-DK"/>
          </a:p>
        </p:txBody>
      </p:sp>
    </p:spTree>
    <p:extLst>
      <p:ext uri="{BB962C8B-B14F-4D97-AF65-F5344CB8AC3E}">
        <p14:creationId xmlns:p14="http://schemas.microsoft.com/office/powerpoint/2010/main" val="366415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0768B70-D3F9-469E-A8AB-13DC6CA77592}" type="datetimeFigureOut">
              <a:rPr lang="da-DK" smtClean="0"/>
              <a:t>31-01-2024</a:t>
            </a:fld>
            <a:endParaRPr lang="da-DK"/>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8BF1A16-822B-4266-86C4-11AF731E312A}" type="slidenum">
              <a:rPr lang="da-DK" smtClean="0"/>
              <a:t>‹nr.›</a:t>
            </a:fld>
            <a:endParaRPr lang="da-DK"/>
          </a:p>
        </p:txBody>
      </p:sp>
    </p:spTree>
    <p:extLst>
      <p:ext uri="{BB962C8B-B14F-4D97-AF65-F5344CB8AC3E}">
        <p14:creationId xmlns:p14="http://schemas.microsoft.com/office/powerpoint/2010/main" val="28833497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1A7DAB-A118-B6A7-7C39-16CD57C97FCC}"/>
              </a:ext>
            </a:extLst>
          </p:cNvPr>
          <p:cNvSpPr>
            <a:spLocks noGrp="1"/>
          </p:cNvSpPr>
          <p:nvPr>
            <p:ph type="ctrTitle"/>
          </p:nvPr>
        </p:nvSpPr>
        <p:spPr/>
        <p:txBody>
          <a:bodyPr/>
          <a:lstStyle/>
          <a:p>
            <a:r>
              <a:rPr lang="da-DK" sz="2800" dirty="0">
                <a:effectLst/>
                <a:latin typeface="Calibri" panose="020F0502020204030204" pitchFamily="34" charset="0"/>
                <a:ea typeface="Calibri" panose="020F0502020204030204" pitchFamily="34" charset="0"/>
                <a:cs typeface="Times New Roman" panose="02020603050405020304" pitchFamily="18" charset="0"/>
              </a:rPr>
              <a:t>Fuld fagrække, eller - Lundevejsskolen</a:t>
            </a:r>
            <a:br>
              <a:rPr lang="da-DK" sz="1800" dirty="0">
                <a:effectLst/>
                <a:latin typeface="Calibri" panose="020F0502020204030204" pitchFamily="34" charset="0"/>
                <a:ea typeface="Calibri" panose="020F0502020204030204" pitchFamily="34" charset="0"/>
                <a:cs typeface="Times New Roman" panose="02020603050405020304" pitchFamily="18" charset="0"/>
              </a:rPr>
            </a:br>
            <a:endParaRPr lang="da-DK" dirty="0"/>
          </a:p>
        </p:txBody>
      </p:sp>
      <p:sp>
        <p:nvSpPr>
          <p:cNvPr id="3" name="Undertitel 2">
            <a:extLst>
              <a:ext uri="{FF2B5EF4-FFF2-40B4-BE49-F238E27FC236}">
                <a16:creationId xmlns:a16="http://schemas.microsoft.com/office/drawing/2014/main" id="{43C079F1-A66D-B736-532A-80DA9007B07F}"/>
              </a:ext>
            </a:extLst>
          </p:cNvPr>
          <p:cNvSpPr>
            <a:spLocks noGrp="1"/>
          </p:cNvSpPr>
          <p:nvPr>
            <p:ph type="subTitle" idx="1"/>
          </p:nvPr>
        </p:nvSpPr>
        <p:spPr/>
        <p:txBody>
          <a:bodyPr/>
          <a:lstStyle/>
          <a:p>
            <a:pPr algn="l"/>
            <a:r>
              <a:rPr lang="da-DK" sz="1800" dirty="0">
                <a:effectLst/>
                <a:latin typeface="Calibri" panose="020F0502020204030204" pitchFamily="34" charset="0"/>
                <a:ea typeface="Calibri" panose="020F0502020204030204" pitchFamily="34" charset="0"/>
                <a:cs typeface="Times New Roman" panose="02020603050405020304" pitchFamily="18" charset="0"/>
              </a:rPr>
              <a:t>Oprindeligt var rammen om undervisning på Lundevejsskolen, at der blev undervist i dansk, matematik og engelsk. Og så blev de øvrige fag læst som </a:t>
            </a:r>
            <a:r>
              <a:rPr lang="da-DK" sz="1800" dirty="0" err="1">
                <a:effectLst/>
                <a:latin typeface="Calibri" panose="020F0502020204030204" pitchFamily="34" charset="0"/>
                <a:ea typeface="Calibri" panose="020F0502020204030204" pitchFamily="34" charset="0"/>
                <a:cs typeface="Times New Roman" panose="02020603050405020304" pitchFamily="18" charset="0"/>
              </a:rPr>
              <a:t>temafag</a:t>
            </a:r>
            <a:r>
              <a:rPr lang="da-DK" sz="1800" dirty="0">
                <a:effectLst/>
                <a:latin typeface="Calibri" panose="020F0502020204030204" pitchFamily="34" charset="0"/>
                <a:ea typeface="Calibri" panose="020F0502020204030204" pitchFamily="34" charset="0"/>
                <a:cs typeface="Times New Roman" panose="02020603050405020304" pitchFamily="18" charset="0"/>
              </a:rPr>
              <a:t>. Men ikke eksamensrettet.</a:t>
            </a:r>
          </a:p>
          <a:p>
            <a:endParaRPr lang="da-DK" dirty="0"/>
          </a:p>
        </p:txBody>
      </p:sp>
    </p:spTree>
    <p:extLst>
      <p:ext uri="{BB962C8B-B14F-4D97-AF65-F5344CB8AC3E}">
        <p14:creationId xmlns:p14="http://schemas.microsoft.com/office/powerpoint/2010/main" val="1730817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047202-2434-D4BF-9975-90D566ACBE79}"/>
              </a:ext>
            </a:extLst>
          </p:cNvPr>
          <p:cNvSpPr>
            <a:spLocks noGrp="1"/>
          </p:cNvSpPr>
          <p:nvPr>
            <p:ph type="title"/>
          </p:nvPr>
        </p:nvSpPr>
        <p:spPr/>
        <p:txBody>
          <a:bodyPr>
            <a:normAutofit fontScale="90000"/>
          </a:bodyPr>
          <a:lstStyle/>
          <a:p>
            <a:r>
              <a:rPr lang="da-DK" sz="1800" dirty="0">
                <a:effectLst/>
                <a:latin typeface="Calibri" panose="020F0502020204030204" pitchFamily="34" charset="0"/>
                <a:ea typeface="Calibri" panose="020F0502020204030204" pitchFamily="34" charset="0"/>
                <a:cs typeface="Times New Roman" panose="02020603050405020304" pitchFamily="18" charset="0"/>
              </a:rPr>
              <a:t>Fra starten af skoleåret 2023-2024 skulle vi, med baggrund i BSU’s ønske, og folkeskoleloven, levere fuld fagrække på alle klassetrin. Det medførte følgende ændringer med afledte udfordringer</a:t>
            </a:r>
            <a:r>
              <a:rPr lang="da-DK" sz="1800" dirty="0">
                <a:latin typeface="Calibri" panose="020F0502020204030204" pitchFamily="34" charset="0"/>
                <a:ea typeface="Calibri" panose="020F0502020204030204" pitchFamily="34" charset="0"/>
                <a:cs typeface="Times New Roman" panose="02020603050405020304" pitchFamily="18" charset="0"/>
              </a:rPr>
              <a:t>:</a:t>
            </a:r>
            <a:br>
              <a:rPr lang="da-DK" sz="1800" dirty="0">
                <a:effectLst/>
                <a:latin typeface="Calibri" panose="020F0502020204030204" pitchFamily="34" charset="0"/>
                <a:ea typeface="Calibri" panose="020F0502020204030204" pitchFamily="34" charset="0"/>
                <a:cs typeface="Times New Roman" panose="02020603050405020304" pitchFamily="18" charset="0"/>
              </a:rPr>
            </a:br>
            <a:endParaRPr lang="da-DK" dirty="0"/>
          </a:p>
        </p:txBody>
      </p:sp>
      <p:sp>
        <p:nvSpPr>
          <p:cNvPr id="3" name="Pladsholder til indhold 2">
            <a:extLst>
              <a:ext uri="{FF2B5EF4-FFF2-40B4-BE49-F238E27FC236}">
                <a16:creationId xmlns:a16="http://schemas.microsoft.com/office/drawing/2014/main" id="{A3E989AE-9AAB-FB43-3D52-FAB70CAD7CA7}"/>
              </a:ext>
            </a:extLst>
          </p:cNvPr>
          <p:cNvSpPr>
            <a:spLocks noGrp="1"/>
          </p:cNvSpPr>
          <p:nvPr>
            <p:ph idx="1"/>
          </p:nvPr>
        </p:nvSpPr>
        <p:spPr/>
        <p:txBody>
          <a:bodyPr/>
          <a:lstStyle/>
          <a:p>
            <a:pPr marL="342900" lvl="0" indent="-342900">
              <a:lnSpc>
                <a:spcPct val="107000"/>
              </a:lnSpc>
              <a:buFont typeface="Wingdings" panose="05000000000000000000" pitchFamily="2" charset="2"/>
              <a:buChar char=""/>
            </a:pPr>
            <a:r>
              <a:rPr lang="da-DK" sz="1100" dirty="0">
                <a:effectLst/>
                <a:latin typeface="Calibri" panose="020F0502020204030204" pitchFamily="34" charset="0"/>
                <a:ea typeface="Calibri" panose="020F0502020204030204" pitchFamily="34" charset="0"/>
                <a:cs typeface="Times New Roman" panose="02020603050405020304" pitchFamily="18" charset="0"/>
              </a:rPr>
              <a:t>Holdene består af elever der kan være på op til tre forskellige klassetrin. Det medfører, at vi har skulle forholde os til at der på samme hold kan være elever der jf. </a:t>
            </a:r>
            <a:r>
              <a:rPr lang="da-DK" sz="1100" dirty="0" err="1">
                <a:effectLst/>
                <a:latin typeface="Calibri" panose="020F0502020204030204" pitchFamily="34" charset="0"/>
                <a:ea typeface="Calibri" panose="020F0502020204030204" pitchFamily="34" charset="0"/>
                <a:cs typeface="Times New Roman" panose="02020603050405020304" pitchFamily="18" charset="0"/>
              </a:rPr>
              <a:t>BUVMs</a:t>
            </a:r>
            <a:r>
              <a:rPr lang="da-DK" sz="1100" dirty="0">
                <a:effectLst/>
                <a:latin typeface="Calibri" panose="020F0502020204030204" pitchFamily="34" charset="0"/>
                <a:ea typeface="Calibri" panose="020F0502020204030204" pitchFamily="34" charset="0"/>
                <a:cs typeface="Times New Roman" panose="02020603050405020304" pitchFamily="18" charset="0"/>
              </a:rPr>
              <a:t> timefordelingsplan, skal tilbydes forskellige fag. </a:t>
            </a:r>
          </a:p>
          <a:p>
            <a:pPr marL="342900" lvl="0" indent="-342900">
              <a:lnSpc>
                <a:spcPct val="107000"/>
              </a:lnSpc>
              <a:buFont typeface="Wingdings" panose="05000000000000000000" pitchFamily="2" charset="2"/>
              <a:buChar char=""/>
            </a:pPr>
            <a:r>
              <a:rPr lang="da-DK" sz="1100" dirty="0">
                <a:effectLst/>
                <a:latin typeface="Calibri" panose="020F0502020204030204" pitchFamily="34" charset="0"/>
                <a:ea typeface="Calibri" panose="020F0502020204030204" pitchFamily="34" charset="0"/>
                <a:cs typeface="Times New Roman" panose="02020603050405020304" pitchFamily="18" charset="0"/>
              </a:rPr>
              <a:t>Eleverne oplever nu, at de i løbet af en dag har;</a:t>
            </a:r>
          </a:p>
          <a:p>
            <a:pPr marL="1143000" lvl="2" indent="-228600">
              <a:lnSpc>
                <a:spcPct val="107000"/>
              </a:lnSpc>
              <a:buFont typeface="Wingdings" panose="05000000000000000000" pitchFamily="2" charset="2"/>
              <a:buChar char=""/>
            </a:pPr>
            <a:r>
              <a:rPr lang="da-DK" sz="1100" dirty="0">
                <a:effectLst/>
                <a:latin typeface="Calibri" panose="020F0502020204030204" pitchFamily="34" charset="0"/>
                <a:ea typeface="Calibri" panose="020F0502020204030204" pitchFamily="34" charset="0"/>
                <a:cs typeface="Times New Roman" panose="02020603050405020304" pitchFamily="18" charset="0"/>
              </a:rPr>
              <a:t>Flere forskellige fag</a:t>
            </a:r>
          </a:p>
          <a:p>
            <a:pPr marL="1143000" lvl="2" indent="-228600">
              <a:lnSpc>
                <a:spcPct val="107000"/>
              </a:lnSpc>
              <a:buFont typeface="Wingdings" panose="05000000000000000000" pitchFamily="2" charset="2"/>
              <a:buChar char=""/>
            </a:pPr>
            <a:r>
              <a:rPr lang="da-DK" sz="1100" dirty="0">
                <a:effectLst/>
                <a:latin typeface="Calibri" panose="020F0502020204030204" pitchFamily="34" charset="0"/>
                <a:ea typeface="Calibri" panose="020F0502020204030204" pitchFamily="34" charset="0"/>
                <a:cs typeface="Times New Roman" panose="02020603050405020304" pitchFamily="18" charset="0"/>
              </a:rPr>
              <a:t>Skiftende medarbejdere</a:t>
            </a:r>
          </a:p>
          <a:p>
            <a:pPr marL="1143000" lvl="2" indent="-228600">
              <a:lnSpc>
                <a:spcPct val="107000"/>
              </a:lnSpc>
              <a:buFont typeface="Wingdings" panose="05000000000000000000" pitchFamily="2" charset="2"/>
              <a:buChar char=""/>
            </a:pPr>
            <a:r>
              <a:rPr lang="da-DK" sz="1100" dirty="0">
                <a:latin typeface="Calibri" panose="020F0502020204030204" pitchFamily="34" charset="0"/>
                <a:ea typeface="Calibri" panose="020F0502020204030204" pitchFamily="34" charset="0"/>
                <a:cs typeface="Times New Roman" panose="02020603050405020304" pitchFamily="18" charset="0"/>
              </a:rPr>
              <a:t>Medarbejdere skal skifte hold midt i et modul</a:t>
            </a: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nSpc>
                <a:spcPct val="107000"/>
              </a:lnSpc>
              <a:buFont typeface="Wingdings" panose="05000000000000000000" pitchFamily="2" charset="2"/>
              <a:buChar char=""/>
            </a:pPr>
            <a:r>
              <a:rPr lang="da-DK" sz="1100" dirty="0">
                <a:effectLst/>
                <a:latin typeface="Calibri" panose="020F0502020204030204" pitchFamily="34" charset="0"/>
                <a:ea typeface="Calibri" panose="020F0502020204030204" pitchFamily="34" charset="0"/>
                <a:cs typeface="Times New Roman" panose="02020603050405020304" pitchFamily="18" charset="0"/>
              </a:rPr>
              <a:t>Ofte ikke samme voksne i løbet af en dag</a:t>
            </a:r>
          </a:p>
          <a:p>
            <a:pPr marL="1143000" lvl="2" indent="-228600">
              <a:lnSpc>
                <a:spcPct val="107000"/>
              </a:lnSpc>
              <a:buFont typeface="Wingdings" panose="05000000000000000000" pitchFamily="2" charset="2"/>
              <a:buChar char=""/>
            </a:pPr>
            <a:r>
              <a:rPr lang="da-DK" sz="1100" dirty="0">
                <a:effectLst/>
                <a:latin typeface="Calibri" panose="020F0502020204030204" pitchFamily="34" charset="0"/>
                <a:ea typeface="Calibri" panose="020F0502020204030204" pitchFamily="34" charset="0"/>
                <a:cs typeface="Times New Roman" panose="02020603050405020304" pitchFamily="18" charset="0"/>
              </a:rPr>
              <a:t>Eksamensrettet undervisning </a:t>
            </a:r>
          </a:p>
          <a:p>
            <a:pPr marL="342900" lvl="0" indent="-342900">
              <a:lnSpc>
                <a:spcPct val="107000"/>
              </a:lnSpc>
              <a:buFont typeface="Wingdings" panose="05000000000000000000" pitchFamily="2" charset="2"/>
              <a:buChar char=""/>
            </a:pPr>
            <a:r>
              <a:rPr lang="da-DK" sz="1100" dirty="0">
                <a:effectLst/>
                <a:latin typeface="Calibri" panose="020F0502020204030204" pitchFamily="34" charset="0"/>
                <a:ea typeface="Calibri" panose="020F0502020204030204" pitchFamily="34" charset="0"/>
                <a:cs typeface="Times New Roman" panose="02020603050405020304" pitchFamily="18" charset="0"/>
              </a:rPr>
              <a:t>Vi skal kunne tilbyde både eksamensrettet og ikke eksamensrettet undervisning på samme hold i alle fag (en udfordring)</a:t>
            </a:r>
          </a:p>
          <a:p>
            <a:pPr marL="342900" lvl="0" indent="-342900">
              <a:lnSpc>
                <a:spcPct val="107000"/>
              </a:lnSpc>
              <a:spcAft>
                <a:spcPts val="800"/>
              </a:spcAft>
              <a:buFont typeface="Wingdings" panose="05000000000000000000" pitchFamily="2" charset="2"/>
              <a:buChar char=""/>
            </a:pPr>
            <a:r>
              <a:rPr lang="da-DK" sz="1100" dirty="0">
                <a:effectLst/>
                <a:latin typeface="Calibri" panose="020F0502020204030204" pitchFamily="34" charset="0"/>
                <a:ea typeface="Calibri" panose="020F0502020204030204" pitchFamily="34" charset="0"/>
                <a:cs typeface="Times New Roman" panose="02020603050405020304" pitchFamily="18" charset="0"/>
              </a:rPr>
              <a:t>For at møde eleverne med lærere der kan eksamensrette undervisningen, har vi brug for en bred vifte af fagkompetencer. </a:t>
            </a:r>
          </a:p>
          <a:p>
            <a:endParaRPr lang="da-DK" dirty="0"/>
          </a:p>
        </p:txBody>
      </p:sp>
    </p:spTree>
    <p:extLst>
      <p:ext uri="{BB962C8B-B14F-4D97-AF65-F5344CB8AC3E}">
        <p14:creationId xmlns:p14="http://schemas.microsoft.com/office/powerpoint/2010/main" val="292324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9BD2B1-0DD7-C25C-C224-59C20CE25D7F}"/>
              </a:ext>
            </a:extLst>
          </p:cNvPr>
          <p:cNvSpPr>
            <a:spLocks noGrp="1"/>
          </p:cNvSpPr>
          <p:nvPr>
            <p:ph type="title"/>
          </p:nvPr>
        </p:nvSpPr>
        <p:spPr/>
        <p:txBody>
          <a:bodyPr/>
          <a:lstStyle/>
          <a:p>
            <a:pPr algn="ctr"/>
            <a:r>
              <a:rPr lang="da-DK" b="1" dirty="0">
                <a:effectLst/>
                <a:latin typeface="Calibri" panose="020F0502020204030204" pitchFamily="34" charset="0"/>
                <a:ea typeface="Calibri" panose="020F0502020204030204" pitchFamily="34" charset="0"/>
                <a:cs typeface="Times New Roman" panose="02020603050405020304" pitchFamily="18" charset="0"/>
              </a:rPr>
              <a:t>Elevernes grundlæggende behov:</a:t>
            </a:r>
            <a:br>
              <a:rPr lang="da-DK" sz="1800" dirty="0">
                <a:effectLst/>
                <a:latin typeface="Calibri" panose="020F0502020204030204" pitchFamily="34" charset="0"/>
                <a:ea typeface="Calibri" panose="020F0502020204030204" pitchFamily="34" charset="0"/>
                <a:cs typeface="Times New Roman" panose="02020603050405020304" pitchFamily="18" charset="0"/>
              </a:rPr>
            </a:br>
            <a:endParaRPr lang="da-DK" dirty="0"/>
          </a:p>
        </p:txBody>
      </p:sp>
      <p:sp>
        <p:nvSpPr>
          <p:cNvPr id="3" name="Pladsholder til indhold 2">
            <a:extLst>
              <a:ext uri="{FF2B5EF4-FFF2-40B4-BE49-F238E27FC236}">
                <a16:creationId xmlns:a16="http://schemas.microsoft.com/office/drawing/2014/main" id="{3B90E783-5238-18AA-19FE-F7C021F2D95F}"/>
              </a:ext>
            </a:extLst>
          </p:cNvPr>
          <p:cNvSpPr>
            <a:spLocks noGrp="1"/>
          </p:cNvSpPr>
          <p:nvPr>
            <p:ph idx="1"/>
          </p:nvPr>
        </p:nvSpPr>
        <p:spPr/>
        <p:txBody>
          <a:bodyPr/>
          <a:lstStyle/>
          <a:p>
            <a:pPr marL="342900" lvl="0" indent="-342900">
              <a:lnSpc>
                <a:spcPct val="107000"/>
              </a:lnSpc>
              <a:buFont typeface="Wingdings" panose="05000000000000000000" pitchFamily="2" charset="2"/>
              <a:buChar char=""/>
            </a:pPr>
            <a:r>
              <a:rPr lang="da-DK" sz="1800" dirty="0">
                <a:effectLst/>
                <a:latin typeface="Calibri" panose="020F0502020204030204" pitchFamily="34" charset="0"/>
                <a:ea typeface="Calibri" panose="020F0502020204030204" pitchFamily="34" charset="0"/>
                <a:cs typeface="Times New Roman" panose="02020603050405020304" pitchFamily="18" charset="0"/>
              </a:rPr>
              <a:t>Samme kendte voksne hele dagen</a:t>
            </a:r>
          </a:p>
          <a:p>
            <a:pPr marL="342900" lvl="0" indent="-342900">
              <a:lnSpc>
                <a:spcPct val="107000"/>
              </a:lnSpc>
              <a:buFont typeface="Wingdings" panose="05000000000000000000" pitchFamily="2" charset="2"/>
              <a:buChar char=""/>
            </a:pPr>
            <a:r>
              <a:rPr lang="da-DK" sz="1800" dirty="0">
                <a:effectLst/>
                <a:latin typeface="Calibri" panose="020F0502020204030204" pitchFamily="34" charset="0"/>
                <a:ea typeface="Calibri" panose="020F0502020204030204" pitchFamily="34" charset="0"/>
                <a:cs typeface="Times New Roman" panose="02020603050405020304" pitchFamily="18" charset="0"/>
              </a:rPr>
              <a:t>Struktur for dagen</a:t>
            </a:r>
          </a:p>
          <a:p>
            <a:pPr marL="342900" lvl="0" indent="-342900">
              <a:lnSpc>
                <a:spcPct val="107000"/>
              </a:lnSpc>
              <a:buFont typeface="Wingdings" panose="05000000000000000000" pitchFamily="2" charset="2"/>
              <a:buChar char=""/>
            </a:pPr>
            <a:r>
              <a:rPr lang="da-DK" sz="1800" dirty="0">
                <a:effectLst/>
                <a:latin typeface="Calibri" panose="020F0502020204030204" pitchFamily="34" charset="0"/>
                <a:ea typeface="Calibri" panose="020F0502020204030204" pitchFamily="34" charset="0"/>
                <a:cs typeface="Times New Roman" panose="02020603050405020304" pitchFamily="18" charset="0"/>
              </a:rPr>
              <a:t>Mange pauser</a:t>
            </a:r>
          </a:p>
          <a:p>
            <a:pPr marL="342900" lvl="0" indent="-342900">
              <a:lnSpc>
                <a:spcPct val="107000"/>
              </a:lnSpc>
              <a:buFont typeface="Wingdings" panose="05000000000000000000" pitchFamily="2" charset="2"/>
              <a:buChar char=""/>
            </a:pPr>
            <a:r>
              <a:rPr lang="da-DK" sz="1800" dirty="0">
                <a:effectLst/>
                <a:latin typeface="Calibri" panose="020F0502020204030204" pitchFamily="34" charset="0"/>
                <a:ea typeface="Calibri" panose="020F0502020204030204" pitchFamily="34" charset="0"/>
                <a:cs typeface="Times New Roman" panose="02020603050405020304" pitchFamily="18" charset="0"/>
              </a:rPr>
              <a:t>Mange gentagelser</a:t>
            </a:r>
          </a:p>
          <a:p>
            <a:pPr marL="342900" lvl="0" indent="-342900">
              <a:lnSpc>
                <a:spcPct val="107000"/>
              </a:lnSpc>
              <a:buFont typeface="Wingdings" panose="05000000000000000000" pitchFamily="2" charset="2"/>
              <a:buChar char=""/>
            </a:pPr>
            <a:r>
              <a:rPr lang="da-DK" sz="1800" dirty="0">
                <a:effectLst/>
                <a:latin typeface="Calibri" panose="020F0502020204030204" pitchFamily="34" charset="0"/>
                <a:ea typeface="Calibri" panose="020F0502020204030204" pitchFamily="34" charset="0"/>
                <a:cs typeface="Times New Roman" panose="02020603050405020304" pitchFamily="18" charset="0"/>
              </a:rPr>
              <a:t>Tid til overgange</a:t>
            </a:r>
          </a:p>
          <a:p>
            <a:pPr marL="342900" lvl="0" indent="-342900">
              <a:lnSpc>
                <a:spcPct val="107000"/>
              </a:lnSpc>
              <a:buFont typeface="Wingdings" panose="05000000000000000000" pitchFamily="2" charset="2"/>
              <a:buChar char=""/>
            </a:pPr>
            <a:r>
              <a:rPr lang="da-DK" sz="1800" dirty="0">
                <a:effectLst/>
                <a:latin typeface="Calibri" panose="020F0502020204030204" pitchFamily="34" charset="0"/>
                <a:ea typeface="Calibri" panose="020F0502020204030204" pitchFamily="34" charset="0"/>
                <a:cs typeface="Times New Roman" panose="02020603050405020304" pitchFamily="18" charset="0"/>
              </a:rPr>
              <a:t>Niveausvarende undervisning (zonen for nærmeste udvikling)</a:t>
            </a:r>
          </a:p>
          <a:p>
            <a:pPr marL="342900" lvl="0" indent="-342900">
              <a:lnSpc>
                <a:spcPct val="107000"/>
              </a:lnSpc>
              <a:buFont typeface="Wingdings" panose="05000000000000000000" pitchFamily="2" charset="2"/>
              <a:buChar char=""/>
            </a:pPr>
            <a:r>
              <a:rPr lang="da-DK" sz="1800" dirty="0">
                <a:effectLst/>
                <a:latin typeface="Calibri" panose="020F0502020204030204" pitchFamily="34" charset="0"/>
                <a:ea typeface="Calibri" panose="020F0502020204030204" pitchFamily="34" charset="0"/>
                <a:cs typeface="Times New Roman" panose="02020603050405020304" pitchFamily="18" charset="0"/>
              </a:rPr>
              <a:t>Rammer uden for meget visuel og auditiv støj</a:t>
            </a:r>
          </a:p>
          <a:p>
            <a:pPr marL="342900" lvl="0" indent="-342900">
              <a:lnSpc>
                <a:spcPct val="107000"/>
              </a:lnSpc>
              <a:spcAft>
                <a:spcPts val="800"/>
              </a:spcAft>
              <a:buFont typeface="Wingdings" panose="05000000000000000000" pitchFamily="2" charset="2"/>
              <a:buChar char=""/>
            </a:pPr>
            <a:r>
              <a:rPr lang="da-DK" sz="1800" dirty="0">
                <a:effectLst/>
                <a:latin typeface="Calibri" panose="020F0502020204030204" pitchFamily="34" charset="0"/>
                <a:ea typeface="Calibri" panose="020F0502020204030204" pitchFamily="34" charset="0"/>
                <a:cs typeface="Times New Roman" panose="02020603050405020304" pitchFamily="18" charset="0"/>
              </a:rPr>
              <a:t>1:1 i dele ad dagen og ved nyt stof</a:t>
            </a:r>
          </a:p>
          <a:p>
            <a:endParaRPr lang="da-DK" dirty="0"/>
          </a:p>
        </p:txBody>
      </p:sp>
    </p:spTree>
    <p:extLst>
      <p:ext uri="{BB962C8B-B14F-4D97-AF65-F5344CB8AC3E}">
        <p14:creationId xmlns:p14="http://schemas.microsoft.com/office/powerpoint/2010/main" val="1986940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AE1DD0-A83C-BF58-B410-3757B1EA8D74}"/>
              </a:ext>
            </a:extLst>
          </p:cNvPr>
          <p:cNvSpPr>
            <a:spLocks noGrp="1"/>
          </p:cNvSpPr>
          <p:nvPr>
            <p:ph type="title"/>
          </p:nvPr>
        </p:nvSpPr>
        <p:spPr/>
        <p:txBody>
          <a:bodyPr>
            <a:normAutofit fontScale="90000"/>
          </a:bodyPr>
          <a:lstStyle/>
          <a:p>
            <a:pPr algn="ctr"/>
            <a:r>
              <a:rPr lang="da-DK" sz="4400" kern="100" dirty="0">
                <a:effectLst/>
                <a:latin typeface="Calibri" panose="020F0502020204030204" pitchFamily="34" charset="0"/>
                <a:ea typeface="Calibri" panose="020F0502020204030204" pitchFamily="34" charset="0"/>
                <a:cs typeface="Times New Roman" panose="02020603050405020304" pitchFamily="18" charset="0"/>
              </a:rPr>
              <a:t>Funktionsnedsættelse. En tilstand eller et handicap?</a:t>
            </a:r>
            <a:br>
              <a:rPr lang="da-DK"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da-DK" dirty="0"/>
          </a:p>
        </p:txBody>
      </p:sp>
      <p:graphicFrame>
        <p:nvGraphicFramePr>
          <p:cNvPr id="4" name="Pladsholder til indhold 3">
            <a:extLst>
              <a:ext uri="{FF2B5EF4-FFF2-40B4-BE49-F238E27FC236}">
                <a16:creationId xmlns:a16="http://schemas.microsoft.com/office/drawing/2014/main" id="{D673AD42-E8BF-4100-FB31-D08EF923EDB5}"/>
              </a:ext>
            </a:extLst>
          </p:cNvPr>
          <p:cNvGraphicFramePr>
            <a:graphicFrameLocks noGrp="1"/>
          </p:cNvGraphicFramePr>
          <p:nvPr>
            <p:ph idx="1"/>
            <p:extLst>
              <p:ext uri="{D42A27DB-BD31-4B8C-83A1-F6EECF244321}">
                <p14:modId xmlns:p14="http://schemas.microsoft.com/office/powerpoint/2010/main" val="839113149"/>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7812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A4A780-5F30-AEC6-3605-50A0F5F756C3}"/>
              </a:ext>
            </a:extLst>
          </p:cNvPr>
          <p:cNvSpPr>
            <a:spLocks noGrp="1"/>
          </p:cNvSpPr>
          <p:nvPr>
            <p:ph type="title"/>
          </p:nvPr>
        </p:nvSpPr>
        <p:spPr/>
        <p:txBody>
          <a:bodyPr>
            <a:normAutofit fontScale="90000"/>
          </a:bodyPr>
          <a:lstStyle/>
          <a:p>
            <a:pPr algn="ctr">
              <a:lnSpc>
                <a:spcPct val="107000"/>
              </a:lnSpc>
              <a:spcAft>
                <a:spcPts val="800"/>
              </a:spcAft>
            </a:pPr>
            <a:r>
              <a:rPr lang="da-DK" sz="1800" dirty="0">
                <a:effectLst/>
                <a:latin typeface="Calibri" panose="020F0502020204030204" pitchFamily="34" charset="0"/>
                <a:ea typeface="Calibri" panose="020F0502020204030204" pitchFamily="34" charset="0"/>
                <a:cs typeface="Times New Roman" panose="02020603050405020304" pitchFamily="18" charset="0"/>
              </a:rPr>
              <a:t> </a:t>
            </a:r>
            <a:br>
              <a:rPr lang="da-DK" sz="1800" dirty="0">
                <a:effectLst/>
                <a:latin typeface="Calibri" panose="020F0502020204030204" pitchFamily="34" charset="0"/>
                <a:ea typeface="Calibri" panose="020F0502020204030204" pitchFamily="34" charset="0"/>
                <a:cs typeface="Times New Roman" panose="02020603050405020304" pitchFamily="18" charset="0"/>
              </a:rPr>
            </a:br>
            <a:r>
              <a:rPr lang="da-DK" sz="4000" b="1" dirty="0">
                <a:effectLst/>
                <a:latin typeface="Calibri" panose="020F0502020204030204" pitchFamily="34" charset="0"/>
                <a:ea typeface="Calibri" panose="020F0502020204030204" pitchFamily="34" charset="0"/>
                <a:cs typeface="Times New Roman" panose="02020603050405020304" pitchFamily="18" charset="0"/>
              </a:rPr>
              <a:t>Hvilke muligheder har vi:</a:t>
            </a:r>
            <a:br>
              <a:rPr lang="da-DK" sz="1800" dirty="0">
                <a:effectLst/>
                <a:latin typeface="Calibri" panose="020F0502020204030204" pitchFamily="34" charset="0"/>
                <a:ea typeface="Calibri" panose="020F0502020204030204" pitchFamily="34" charset="0"/>
                <a:cs typeface="Times New Roman" panose="02020603050405020304" pitchFamily="18" charset="0"/>
              </a:rPr>
            </a:br>
            <a:endParaRPr lang="da-DK" dirty="0"/>
          </a:p>
        </p:txBody>
      </p:sp>
      <p:sp>
        <p:nvSpPr>
          <p:cNvPr id="3" name="Pladsholder til indhold 2">
            <a:extLst>
              <a:ext uri="{FF2B5EF4-FFF2-40B4-BE49-F238E27FC236}">
                <a16:creationId xmlns:a16="http://schemas.microsoft.com/office/drawing/2014/main" id="{EA897135-AB68-FB9E-E6F0-7015FF13B783}"/>
              </a:ext>
            </a:extLst>
          </p:cNvPr>
          <p:cNvSpPr>
            <a:spLocks noGrp="1"/>
          </p:cNvSpPr>
          <p:nvPr>
            <p:ph idx="1"/>
          </p:nvPr>
        </p:nvSpPr>
        <p:spPr/>
        <p:txBody>
          <a:bodyPr/>
          <a:lstStyle/>
          <a:p>
            <a:pPr>
              <a:lnSpc>
                <a:spcPct val="107000"/>
              </a:lnSpc>
              <a:spcAft>
                <a:spcPts val="800"/>
              </a:spcAft>
            </a:pPr>
            <a:r>
              <a:rPr lang="da-DK" sz="1800" dirty="0">
                <a:effectLst/>
                <a:latin typeface="Calibri" panose="020F0502020204030204" pitchFamily="34" charset="0"/>
                <a:ea typeface="Calibri" panose="020F0502020204030204" pitchFamily="34" charset="0"/>
                <a:cs typeface="Times New Roman" panose="02020603050405020304" pitchFamily="18" charset="0"/>
              </a:rPr>
              <a:t> </a:t>
            </a:r>
          </a:p>
          <a:p>
            <a:pPr indent="152400">
              <a:spcBef>
                <a:spcPts val="1000"/>
              </a:spcBef>
            </a:pPr>
            <a:r>
              <a:rPr lang="da-DK" sz="1800" b="1" dirty="0">
                <a:solidFill>
                  <a:srgbClr val="212529"/>
                </a:solidFill>
                <a:effectLst/>
                <a:latin typeface="Questa-Regular"/>
                <a:ea typeface="Times New Roman" panose="02020603050405020304" pitchFamily="18" charset="0"/>
              </a:rPr>
              <a:t>§ 13.</a:t>
            </a:r>
            <a:r>
              <a:rPr lang="da-DK" sz="1800" dirty="0">
                <a:solidFill>
                  <a:srgbClr val="212529"/>
                </a:solidFill>
                <a:effectLst/>
                <a:latin typeface="Questa-Regular"/>
                <a:ea typeface="Times New Roman" panose="02020603050405020304" pitchFamily="18" charset="0"/>
              </a:rPr>
              <a:t> Har en elev usædvanligt store vanskeligheder i et fag, således at det ikke skønnes hensigtsmæssigt at give eleven specialundervisning i faget, kan eleven med forældrenes samtykke fritages for undervisning i dette fag, dog ikke for så vidt angår dansk og matematik. Afgørelse herom træffes af skolens leder på grundlag af en pædagogisk-psykologisk vurdering. Eleven skal have anden undervisning i stedet for det pågældende fag.</a:t>
            </a:r>
            <a:endParaRPr lang="da-DK" sz="1800" dirty="0">
              <a:effectLst/>
              <a:latin typeface="Times New Roman" panose="02020603050405020304" pitchFamily="18" charset="0"/>
              <a:ea typeface="Times New Roman" panose="02020603050405020304" pitchFamily="18" charset="0"/>
            </a:endParaRPr>
          </a:p>
          <a:p>
            <a:pPr marL="0" indent="0">
              <a:buNone/>
            </a:pPr>
            <a:endParaRPr lang="da-DK" dirty="0"/>
          </a:p>
        </p:txBody>
      </p:sp>
    </p:spTree>
    <p:extLst>
      <p:ext uri="{BB962C8B-B14F-4D97-AF65-F5344CB8AC3E}">
        <p14:creationId xmlns:p14="http://schemas.microsoft.com/office/powerpoint/2010/main" val="557775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EE3A5-012D-946F-AB48-954AB81372B6}"/>
              </a:ext>
            </a:extLst>
          </p:cNvPr>
          <p:cNvSpPr>
            <a:spLocks noGrp="1"/>
          </p:cNvSpPr>
          <p:nvPr>
            <p:ph type="title"/>
          </p:nvPr>
        </p:nvSpPr>
        <p:spPr/>
        <p:txBody>
          <a:bodyPr/>
          <a:lstStyle/>
          <a:p>
            <a:pPr algn="ctr"/>
            <a:r>
              <a:rPr lang="da-DK" b="1" dirty="0">
                <a:effectLst/>
                <a:latin typeface="Calibri" panose="020F0502020204030204" pitchFamily="34" charset="0"/>
                <a:ea typeface="Calibri" panose="020F0502020204030204" pitchFamily="34" charset="0"/>
                <a:cs typeface="Times New Roman" panose="02020603050405020304" pitchFamily="18" charset="0"/>
              </a:rPr>
              <a:t>Hvilke udfordringer giver det?</a:t>
            </a:r>
            <a:br>
              <a:rPr lang="da-DK" sz="1800" dirty="0">
                <a:effectLst/>
                <a:latin typeface="Calibri" panose="020F0502020204030204" pitchFamily="34" charset="0"/>
                <a:ea typeface="Calibri" panose="020F0502020204030204" pitchFamily="34" charset="0"/>
                <a:cs typeface="Times New Roman" panose="02020603050405020304" pitchFamily="18" charset="0"/>
              </a:rPr>
            </a:br>
            <a:endParaRPr lang="da-DK" dirty="0"/>
          </a:p>
        </p:txBody>
      </p:sp>
      <p:sp>
        <p:nvSpPr>
          <p:cNvPr id="3" name="Pladsholder til indhold 2">
            <a:extLst>
              <a:ext uri="{FF2B5EF4-FFF2-40B4-BE49-F238E27FC236}">
                <a16:creationId xmlns:a16="http://schemas.microsoft.com/office/drawing/2014/main" id="{E8D6C0EA-7484-023E-6763-32EBF6022559}"/>
              </a:ext>
            </a:extLst>
          </p:cNvPr>
          <p:cNvSpPr>
            <a:spLocks noGrp="1"/>
          </p:cNvSpPr>
          <p:nvPr>
            <p:ph idx="1"/>
          </p:nvPr>
        </p:nvSpPr>
        <p:spPr/>
        <p:txBody>
          <a:bodyPr/>
          <a:lstStyle/>
          <a:p>
            <a:pPr marL="342900" lvl="0" indent="-342900">
              <a:lnSpc>
                <a:spcPct val="107000"/>
              </a:lnSpc>
              <a:buFont typeface="Wingdings" panose="05000000000000000000" pitchFamily="2" charset="2"/>
              <a:buChar char=""/>
            </a:pPr>
            <a:r>
              <a:rPr lang="da-DK" sz="1800" dirty="0">
                <a:effectLst/>
                <a:latin typeface="Calibri" panose="020F0502020204030204" pitchFamily="34" charset="0"/>
                <a:ea typeface="Calibri" panose="020F0502020204030204" pitchFamily="34" charset="0"/>
                <a:cs typeface="Times New Roman" panose="02020603050405020304" pitchFamily="18" charset="0"/>
              </a:rPr>
              <a:t>Der skal være PPV på hver enkelt elev som henviser til §13</a:t>
            </a:r>
          </a:p>
          <a:p>
            <a:pPr marL="342900" lvl="0" indent="-342900">
              <a:lnSpc>
                <a:spcPct val="107000"/>
              </a:lnSpc>
              <a:buFont typeface="Wingdings" panose="05000000000000000000" pitchFamily="2" charset="2"/>
              <a:buChar char=""/>
            </a:pPr>
            <a:r>
              <a:rPr lang="da-DK" sz="1800" dirty="0">
                <a:effectLst/>
                <a:latin typeface="Calibri" panose="020F0502020204030204" pitchFamily="34" charset="0"/>
                <a:ea typeface="Calibri" panose="020F0502020204030204" pitchFamily="34" charset="0"/>
                <a:cs typeface="Times New Roman" panose="02020603050405020304" pitchFamily="18" charset="0"/>
              </a:rPr>
              <a:t>Vi skal have samtaler med alle forældre og fælles vurdere hvilke(t) fag eleven skal have eksamensrettet undervisning i.</a:t>
            </a:r>
          </a:p>
          <a:p>
            <a:pPr marL="342900" lvl="0" indent="-342900">
              <a:lnSpc>
                <a:spcPct val="107000"/>
              </a:lnSpc>
              <a:buFont typeface="Wingdings" panose="05000000000000000000" pitchFamily="2" charset="2"/>
              <a:buChar char=""/>
            </a:pPr>
            <a:r>
              <a:rPr lang="da-DK" sz="1800" dirty="0">
                <a:effectLst/>
                <a:latin typeface="Calibri" panose="020F0502020204030204" pitchFamily="34" charset="0"/>
                <a:ea typeface="Calibri" panose="020F0502020204030204" pitchFamily="34" charset="0"/>
                <a:cs typeface="Times New Roman" panose="02020603050405020304" pitchFamily="18" charset="0"/>
              </a:rPr>
              <a:t>Med baggrund i de to ovenstående, kan vi potentielt komme til at stå med elever på hvert hold, der skal have eksamensrettet undervisning i forskellige fag. Det kan et stykke af vejen mødes med undervisningsdifferentiering, men vi kan komme til at blive udfordret på for mange forskellige sammensætninger. </a:t>
            </a:r>
          </a:p>
          <a:p>
            <a:pPr marL="342900" lvl="0" indent="-342900">
              <a:lnSpc>
                <a:spcPct val="107000"/>
              </a:lnSpc>
              <a:spcAft>
                <a:spcPts val="800"/>
              </a:spcAft>
              <a:buFont typeface="Wingdings" panose="05000000000000000000" pitchFamily="2" charset="2"/>
              <a:buChar char=""/>
            </a:pPr>
            <a:r>
              <a:rPr lang="da-DK" sz="1800" dirty="0">
                <a:effectLst/>
                <a:latin typeface="Calibri" panose="020F0502020204030204" pitchFamily="34" charset="0"/>
                <a:ea typeface="Calibri" panose="020F0502020204030204" pitchFamily="34" charset="0"/>
                <a:cs typeface="Times New Roman" panose="02020603050405020304" pitchFamily="18" charset="0"/>
              </a:rPr>
              <a:t>Der kan i løbet af året blive visiteret en elev til skolen, hvis forældre ønsker fuld eksamensrettet undervisning, og vi på årgangen/holdet ex. Har dansk, matematik og engelsk som eksamensrettede fag, og de øvrige som </a:t>
            </a:r>
            <a:r>
              <a:rPr lang="da-DK" sz="1800" dirty="0" err="1">
                <a:effectLst/>
                <a:latin typeface="Calibri" panose="020F0502020204030204" pitchFamily="34" charset="0"/>
                <a:ea typeface="Calibri" panose="020F0502020204030204" pitchFamily="34" charset="0"/>
                <a:cs typeface="Times New Roman" panose="02020603050405020304" pitchFamily="18" charset="0"/>
              </a:rPr>
              <a:t>temafag</a:t>
            </a:r>
            <a:r>
              <a:rPr lang="da-DK" sz="1800" dirty="0">
                <a:effectLst/>
                <a:latin typeface="Calibri" panose="020F0502020204030204" pitchFamily="34" charset="0"/>
                <a:ea typeface="Calibri" panose="020F0502020204030204" pitchFamily="34" charset="0"/>
                <a:cs typeface="Times New Roman" panose="02020603050405020304" pitchFamily="18" charset="0"/>
              </a:rPr>
              <a:t>. Det kan vi få vanskeligt ved at imødekomme. </a:t>
            </a:r>
          </a:p>
          <a:p>
            <a:endParaRPr lang="da-DK" dirty="0"/>
          </a:p>
        </p:txBody>
      </p:sp>
    </p:spTree>
    <p:extLst>
      <p:ext uri="{BB962C8B-B14F-4D97-AF65-F5344CB8AC3E}">
        <p14:creationId xmlns:p14="http://schemas.microsoft.com/office/powerpoint/2010/main" val="1284358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3">
            <a:extLst>
              <a:ext uri="{FF2B5EF4-FFF2-40B4-BE49-F238E27FC236}">
                <a16:creationId xmlns:a16="http://schemas.microsoft.com/office/drawing/2014/main" id="{7A0D8BCD-246F-0A96-1E5C-CC0EB7E43F53}"/>
              </a:ext>
            </a:extLst>
          </p:cNvPr>
          <p:cNvGraphicFramePr>
            <a:graphicFrameLocks noGrp="1"/>
          </p:cNvGraphicFramePr>
          <p:nvPr/>
        </p:nvGraphicFramePr>
        <p:xfrm>
          <a:off x="2141701" y="2160586"/>
          <a:ext cx="5668636" cy="4333141"/>
        </p:xfrm>
        <a:graphic>
          <a:graphicData uri="http://schemas.openxmlformats.org/drawingml/2006/table">
            <a:tbl>
              <a:tblPr firstRow="1" firstCol="1" bandRow="1">
                <a:tableStyleId>{5C22544A-7EE6-4342-B048-85BDC9FD1C3A}</a:tableStyleId>
              </a:tblPr>
              <a:tblGrid>
                <a:gridCol w="1417159">
                  <a:extLst>
                    <a:ext uri="{9D8B030D-6E8A-4147-A177-3AD203B41FA5}">
                      <a16:colId xmlns:a16="http://schemas.microsoft.com/office/drawing/2014/main" val="3404803564"/>
                    </a:ext>
                  </a:extLst>
                </a:gridCol>
                <a:gridCol w="1417159">
                  <a:extLst>
                    <a:ext uri="{9D8B030D-6E8A-4147-A177-3AD203B41FA5}">
                      <a16:colId xmlns:a16="http://schemas.microsoft.com/office/drawing/2014/main" val="3921767983"/>
                    </a:ext>
                  </a:extLst>
                </a:gridCol>
                <a:gridCol w="1417159">
                  <a:extLst>
                    <a:ext uri="{9D8B030D-6E8A-4147-A177-3AD203B41FA5}">
                      <a16:colId xmlns:a16="http://schemas.microsoft.com/office/drawing/2014/main" val="3987335456"/>
                    </a:ext>
                  </a:extLst>
                </a:gridCol>
                <a:gridCol w="1417159">
                  <a:extLst>
                    <a:ext uri="{9D8B030D-6E8A-4147-A177-3AD203B41FA5}">
                      <a16:colId xmlns:a16="http://schemas.microsoft.com/office/drawing/2014/main" val="1448100802"/>
                    </a:ext>
                  </a:extLst>
                </a:gridCol>
              </a:tblGrid>
              <a:tr h="657946">
                <a:tc>
                  <a:txBody>
                    <a:bodyPr/>
                    <a:lstStyle/>
                    <a:p>
                      <a:pPr>
                        <a:lnSpc>
                          <a:spcPct val="107000"/>
                        </a:lnSpc>
                        <a:spcAft>
                          <a:spcPts val="800"/>
                        </a:spcAft>
                      </a:pPr>
                      <a:r>
                        <a:rPr lang="da-DK" sz="1000">
                          <a:effectLst/>
                        </a:rPr>
                        <a:t>Fuld fagrække - eksamensrettet</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 </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Dansk, matematik, engelsk eksamensrettet. Øvrige fag på dannelsesniveau</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 </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extLst>
                  <a:ext uri="{0D108BD9-81ED-4DB2-BD59-A6C34878D82A}">
                    <a16:rowId xmlns:a16="http://schemas.microsoft.com/office/drawing/2014/main" val="1266034088"/>
                  </a:ext>
                </a:extLst>
              </a:tr>
              <a:tr h="158967">
                <a:tc>
                  <a:txBody>
                    <a:bodyPr/>
                    <a:lstStyle/>
                    <a:p>
                      <a:pPr>
                        <a:lnSpc>
                          <a:spcPct val="107000"/>
                        </a:lnSpc>
                        <a:spcAft>
                          <a:spcPts val="800"/>
                        </a:spcAft>
                      </a:pPr>
                      <a:r>
                        <a:rPr lang="da-DK" sz="1000">
                          <a:effectLst/>
                        </a:rPr>
                        <a:t>Dansk</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Lars /Laila</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Dansk</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Lars /Laila</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extLst>
                  <a:ext uri="{0D108BD9-81ED-4DB2-BD59-A6C34878D82A}">
                    <a16:rowId xmlns:a16="http://schemas.microsoft.com/office/drawing/2014/main" val="808238871"/>
                  </a:ext>
                </a:extLst>
              </a:tr>
              <a:tr h="158967">
                <a:tc>
                  <a:txBody>
                    <a:bodyPr/>
                    <a:lstStyle/>
                    <a:p>
                      <a:pPr>
                        <a:lnSpc>
                          <a:spcPct val="107000"/>
                        </a:lnSpc>
                        <a:spcAft>
                          <a:spcPts val="800"/>
                        </a:spcAft>
                      </a:pPr>
                      <a:r>
                        <a:rPr lang="da-DK" sz="1000">
                          <a:effectLst/>
                        </a:rPr>
                        <a:t>Engelsk</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Julie</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Engelsk</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Julie</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extLst>
                  <a:ext uri="{0D108BD9-81ED-4DB2-BD59-A6C34878D82A}">
                    <a16:rowId xmlns:a16="http://schemas.microsoft.com/office/drawing/2014/main" val="1194362465"/>
                  </a:ext>
                </a:extLst>
              </a:tr>
              <a:tr h="158967">
                <a:tc>
                  <a:txBody>
                    <a:bodyPr/>
                    <a:lstStyle/>
                    <a:p>
                      <a:pPr>
                        <a:lnSpc>
                          <a:spcPct val="107000"/>
                        </a:lnSpc>
                        <a:spcAft>
                          <a:spcPts val="800"/>
                        </a:spcAft>
                      </a:pPr>
                      <a:r>
                        <a:rPr lang="da-DK" sz="1000">
                          <a:effectLst/>
                        </a:rPr>
                        <a:t>Tysk</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Elena</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Ikke tysk</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Lars</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extLst>
                  <a:ext uri="{0D108BD9-81ED-4DB2-BD59-A6C34878D82A}">
                    <a16:rowId xmlns:a16="http://schemas.microsoft.com/office/drawing/2014/main" val="664761716"/>
                  </a:ext>
                </a:extLst>
              </a:tr>
              <a:tr h="158967">
                <a:tc>
                  <a:txBody>
                    <a:bodyPr/>
                    <a:lstStyle/>
                    <a:p>
                      <a:pPr>
                        <a:lnSpc>
                          <a:spcPct val="107000"/>
                        </a:lnSpc>
                        <a:spcAft>
                          <a:spcPts val="800"/>
                        </a:spcAft>
                      </a:pPr>
                      <a:r>
                        <a:rPr lang="da-DK" sz="1000">
                          <a:effectLst/>
                        </a:rPr>
                        <a:t>Historie</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Aja</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Tema</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Aja</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extLst>
                  <a:ext uri="{0D108BD9-81ED-4DB2-BD59-A6C34878D82A}">
                    <a16:rowId xmlns:a16="http://schemas.microsoft.com/office/drawing/2014/main" val="2427259754"/>
                  </a:ext>
                </a:extLst>
              </a:tr>
              <a:tr h="158967">
                <a:tc>
                  <a:txBody>
                    <a:bodyPr/>
                    <a:lstStyle/>
                    <a:p>
                      <a:pPr>
                        <a:lnSpc>
                          <a:spcPct val="107000"/>
                        </a:lnSpc>
                        <a:spcAft>
                          <a:spcPts val="800"/>
                        </a:spcAft>
                      </a:pPr>
                      <a:r>
                        <a:rPr lang="da-DK" sz="1000">
                          <a:effectLst/>
                        </a:rPr>
                        <a:t>Krist</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Aja</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Tema</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Aja</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extLst>
                  <a:ext uri="{0D108BD9-81ED-4DB2-BD59-A6C34878D82A}">
                    <a16:rowId xmlns:a16="http://schemas.microsoft.com/office/drawing/2014/main" val="4169604920"/>
                  </a:ext>
                </a:extLst>
              </a:tr>
              <a:tr h="158967">
                <a:tc>
                  <a:txBody>
                    <a:bodyPr/>
                    <a:lstStyle/>
                    <a:p>
                      <a:pPr>
                        <a:lnSpc>
                          <a:spcPct val="107000"/>
                        </a:lnSpc>
                        <a:spcAft>
                          <a:spcPts val="800"/>
                        </a:spcAft>
                      </a:pPr>
                      <a:r>
                        <a:rPr lang="da-DK" sz="1000">
                          <a:effectLst/>
                        </a:rPr>
                        <a:t>Samf</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Aja</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Tema</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Aja</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extLst>
                  <a:ext uri="{0D108BD9-81ED-4DB2-BD59-A6C34878D82A}">
                    <a16:rowId xmlns:a16="http://schemas.microsoft.com/office/drawing/2014/main" val="3104436626"/>
                  </a:ext>
                </a:extLst>
              </a:tr>
              <a:tr h="158967">
                <a:tc>
                  <a:txBody>
                    <a:bodyPr/>
                    <a:lstStyle/>
                    <a:p>
                      <a:pPr>
                        <a:lnSpc>
                          <a:spcPct val="107000"/>
                        </a:lnSpc>
                        <a:spcAft>
                          <a:spcPts val="800"/>
                        </a:spcAft>
                      </a:pPr>
                      <a:r>
                        <a:rPr lang="da-DK" sz="1000">
                          <a:effectLst/>
                        </a:rPr>
                        <a:t>Matematik</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Anders</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Matematik</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Anders</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extLst>
                  <a:ext uri="{0D108BD9-81ED-4DB2-BD59-A6C34878D82A}">
                    <a16:rowId xmlns:a16="http://schemas.microsoft.com/office/drawing/2014/main" val="4054797787"/>
                  </a:ext>
                </a:extLst>
              </a:tr>
              <a:tr h="158967">
                <a:tc>
                  <a:txBody>
                    <a:bodyPr/>
                    <a:lstStyle/>
                    <a:p>
                      <a:pPr>
                        <a:lnSpc>
                          <a:spcPct val="107000"/>
                        </a:lnSpc>
                        <a:spcAft>
                          <a:spcPts val="800"/>
                        </a:spcAft>
                      </a:pPr>
                      <a:r>
                        <a:rPr lang="da-DK" sz="1000">
                          <a:effectLst/>
                        </a:rPr>
                        <a:t>Geografi</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Anders</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Tema</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Anders</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extLst>
                  <a:ext uri="{0D108BD9-81ED-4DB2-BD59-A6C34878D82A}">
                    <a16:rowId xmlns:a16="http://schemas.microsoft.com/office/drawing/2014/main" val="1497002630"/>
                  </a:ext>
                </a:extLst>
              </a:tr>
              <a:tr h="158967">
                <a:tc>
                  <a:txBody>
                    <a:bodyPr/>
                    <a:lstStyle/>
                    <a:p>
                      <a:pPr>
                        <a:lnSpc>
                          <a:spcPct val="107000"/>
                        </a:lnSpc>
                        <a:spcAft>
                          <a:spcPts val="800"/>
                        </a:spcAft>
                      </a:pPr>
                      <a:r>
                        <a:rPr lang="da-DK" sz="1000">
                          <a:effectLst/>
                        </a:rPr>
                        <a:t>Biologi</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Anders</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Tema</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Anders</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extLst>
                  <a:ext uri="{0D108BD9-81ED-4DB2-BD59-A6C34878D82A}">
                    <a16:rowId xmlns:a16="http://schemas.microsoft.com/office/drawing/2014/main" val="489490812"/>
                  </a:ext>
                </a:extLst>
              </a:tr>
              <a:tr h="158967">
                <a:tc>
                  <a:txBody>
                    <a:bodyPr/>
                    <a:lstStyle/>
                    <a:p>
                      <a:pPr>
                        <a:lnSpc>
                          <a:spcPct val="107000"/>
                        </a:lnSpc>
                        <a:spcAft>
                          <a:spcPts val="800"/>
                        </a:spcAft>
                      </a:pPr>
                      <a:r>
                        <a:rPr lang="da-DK" sz="1000">
                          <a:effectLst/>
                        </a:rPr>
                        <a:t>F/K</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Anders</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Tema</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Anders</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extLst>
                  <a:ext uri="{0D108BD9-81ED-4DB2-BD59-A6C34878D82A}">
                    <a16:rowId xmlns:a16="http://schemas.microsoft.com/office/drawing/2014/main" val="2681097328"/>
                  </a:ext>
                </a:extLst>
              </a:tr>
              <a:tr h="158967">
                <a:tc>
                  <a:txBody>
                    <a:bodyPr/>
                    <a:lstStyle/>
                    <a:p>
                      <a:pPr>
                        <a:lnSpc>
                          <a:spcPct val="107000"/>
                        </a:lnSpc>
                        <a:spcAft>
                          <a:spcPts val="800"/>
                        </a:spcAft>
                      </a:pPr>
                      <a:r>
                        <a:rPr lang="da-DK" sz="1000">
                          <a:effectLst/>
                        </a:rPr>
                        <a:t>Idræt</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Aja / Lærke</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Tema </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Aja  / Lærke</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extLst>
                  <a:ext uri="{0D108BD9-81ED-4DB2-BD59-A6C34878D82A}">
                    <a16:rowId xmlns:a16="http://schemas.microsoft.com/office/drawing/2014/main" val="1809343766"/>
                  </a:ext>
                </a:extLst>
              </a:tr>
              <a:tr h="158967">
                <a:tc>
                  <a:txBody>
                    <a:bodyPr/>
                    <a:lstStyle/>
                    <a:p>
                      <a:pPr>
                        <a:lnSpc>
                          <a:spcPct val="107000"/>
                        </a:lnSpc>
                        <a:spcAft>
                          <a:spcPts val="800"/>
                        </a:spcAft>
                      </a:pPr>
                      <a:r>
                        <a:rPr lang="da-DK" sz="1000">
                          <a:effectLst/>
                        </a:rPr>
                        <a:t>Valgfag</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Lars</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Tema</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Lars</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extLst>
                  <a:ext uri="{0D108BD9-81ED-4DB2-BD59-A6C34878D82A}">
                    <a16:rowId xmlns:a16="http://schemas.microsoft.com/office/drawing/2014/main" val="1136104314"/>
                  </a:ext>
                </a:extLst>
              </a:tr>
              <a:tr h="1156924">
                <a:tc>
                  <a:txBody>
                    <a:bodyPr/>
                    <a:lstStyle/>
                    <a:p>
                      <a:pPr>
                        <a:lnSpc>
                          <a:spcPct val="107000"/>
                        </a:lnSpc>
                        <a:spcAft>
                          <a:spcPts val="800"/>
                        </a:spcAft>
                      </a:pPr>
                      <a:r>
                        <a:rPr lang="da-DK" sz="1000">
                          <a:effectLst/>
                        </a:rPr>
                        <a:t> </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 </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I tema kan der arbejdes med naturfag, humanistiske fag, ekstra matematik/dansk, Socialfag/ADL eller autonomistøttende hjælpemidler. </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 </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extLst>
                  <a:ext uri="{0D108BD9-81ED-4DB2-BD59-A6C34878D82A}">
                    <a16:rowId xmlns:a16="http://schemas.microsoft.com/office/drawing/2014/main" val="2687757605"/>
                  </a:ext>
                </a:extLst>
              </a:tr>
              <a:tr h="158967">
                <a:tc>
                  <a:txBody>
                    <a:bodyPr/>
                    <a:lstStyle/>
                    <a:p>
                      <a:pPr>
                        <a:lnSpc>
                          <a:spcPct val="107000"/>
                        </a:lnSpc>
                        <a:spcAft>
                          <a:spcPts val="800"/>
                        </a:spcAft>
                      </a:pPr>
                      <a:r>
                        <a:rPr lang="da-DK" sz="1000">
                          <a:effectLst/>
                        </a:rPr>
                        <a:t>I alt </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6 medarbejdere</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a:effectLst/>
                        </a:rPr>
                        <a:t> </a:t>
                      </a:r>
                      <a:endParaRPr lang="da-DK" sz="100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tc>
                  <a:txBody>
                    <a:bodyPr/>
                    <a:lstStyle/>
                    <a:p>
                      <a:pPr>
                        <a:lnSpc>
                          <a:spcPct val="107000"/>
                        </a:lnSpc>
                        <a:spcAft>
                          <a:spcPts val="800"/>
                        </a:spcAft>
                      </a:pPr>
                      <a:r>
                        <a:rPr lang="da-DK" sz="1000" dirty="0">
                          <a:effectLst/>
                        </a:rPr>
                        <a:t>5 medarbejdere</a:t>
                      </a:r>
                      <a:endParaRPr lang="da-DK"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587" marR="63587" marT="0" marB="0"/>
                </a:tc>
                <a:extLst>
                  <a:ext uri="{0D108BD9-81ED-4DB2-BD59-A6C34878D82A}">
                    <a16:rowId xmlns:a16="http://schemas.microsoft.com/office/drawing/2014/main" val="443442430"/>
                  </a:ext>
                </a:extLst>
              </a:tr>
            </a:tbl>
          </a:graphicData>
        </a:graphic>
      </p:graphicFrame>
    </p:spTree>
    <p:extLst>
      <p:ext uri="{BB962C8B-B14F-4D97-AF65-F5344CB8AC3E}">
        <p14:creationId xmlns:p14="http://schemas.microsoft.com/office/powerpoint/2010/main" val="3052870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felt 2">
            <a:extLst>
              <a:ext uri="{FF2B5EF4-FFF2-40B4-BE49-F238E27FC236}">
                <a16:creationId xmlns:a16="http://schemas.microsoft.com/office/drawing/2014/main" id="{36212F41-96DD-73FC-46D8-3BF098897126}"/>
              </a:ext>
            </a:extLst>
          </p:cNvPr>
          <p:cNvSpPr txBox="1"/>
          <p:nvPr/>
        </p:nvSpPr>
        <p:spPr>
          <a:xfrm>
            <a:off x="3050309" y="2947170"/>
            <a:ext cx="6100618" cy="1857368"/>
          </a:xfrm>
          <a:prstGeom prst="rect">
            <a:avLst/>
          </a:prstGeom>
          <a:noFill/>
        </p:spPr>
        <p:txBody>
          <a:bodyPr wrap="square">
            <a:spAutoFit/>
          </a:bodyPr>
          <a:lstStyle/>
          <a:p>
            <a:pPr>
              <a:lnSpc>
                <a:spcPct val="107000"/>
              </a:lnSpc>
              <a:spcAft>
                <a:spcPts val="800"/>
              </a:spcAft>
            </a:pPr>
            <a:r>
              <a:rPr lang="da-DK" sz="1800" dirty="0">
                <a:effectLst/>
                <a:latin typeface="Calibri" panose="020F0502020204030204" pitchFamily="34" charset="0"/>
                <a:ea typeface="Calibri" panose="020F0502020204030204" pitchFamily="34" charset="0"/>
                <a:cs typeface="Times New Roman" panose="02020603050405020304" pitchFamily="18" charset="0"/>
              </a:rPr>
              <a:t>Det betyder at medarbejderne skal rykke rundt i de andre klasser også, da </a:t>
            </a:r>
            <a:r>
              <a:rPr lang="da-DK" sz="1800">
                <a:effectLst/>
                <a:latin typeface="Calibri" panose="020F0502020204030204" pitchFamily="34" charset="0"/>
                <a:ea typeface="Calibri" panose="020F0502020204030204" pitchFamily="34" charset="0"/>
                <a:cs typeface="Times New Roman" panose="02020603050405020304" pitchFamily="18" charset="0"/>
              </a:rPr>
              <a:t>det jo er </a:t>
            </a:r>
            <a:r>
              <a:rPr lang="da-DK" sz="1800" dirty="0">
                <a:effectLst/>
                <a:latin typeface="Calibri" panose="020F0502020204030204" pitchFamily="34" charset="0"/>
                <a:ea typeface="Calibri" panose="020F0502020204030204" pitchFamily="34" charset="0"/>
                <a:cs typeface="Times New Roman" panose="02020603050405020304" pitchFamily="18" charset="0"/>
              </a:rPr>
              <a:t>på alle årgange, at der skal være fagkompetente lærere. Det medfører bl.a. at vi oplever medarbejdere der i samme modul skal nå fra et hold til et andet. Dvs. uden at holde pause eller nå at få overleveret evt. vigtige informationer. </a:t>
            </a:r>
          </a:p>
        </p:txBody>
      </p:sp>
    </p:spTree>
    <p:extLst>
      <p:ext uri="{BB962C8B-B14F-4D97-AF65-F5344CB8AC3E}">
        <p14:creationId xmlns:p14="http://schemas.microsoft.com/office/powerpoint/2010/main" val="2444159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1">
            <a:extLst>
              <a:ext uri="{FF2B5EF4-FFF2-40B4-BE49-F238E27FC236}">
                <a16:creationId xmlns:a16="http://schemas.microsoft.com/office/drawing/2014/main" id="{4365E9A4-36CD-49B9-276C-4DC4FDEC9D0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61982" y="1614805"/>
            <a:ext cx="5868035" cy="3628390"/>
          </a:xfrm>
          <a:prstGeom prst="rect">
            <a:avLst/>
          </a:prstGeom>
          <a:noFill/>
          <a:ln>
            <a:noFill/>
          </a:ln>
        </p:spPr>
      </p:pic>
    </p:spTree>
    <p:extLst>
      <p:ext uri="{BB962C8B-B14F-4D97-AF65-F5344CB8AC3E}">
        <p14:creationId xmlns:p14="http://schemas.microsoft.com/office/powerpoint/2010/main" val="167848972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ede3fb5-98a5-4a0d-aac6-e346b8ad75d9">
      <Terms xmlns="http://schemas.microsoft.com/office/infopath/2007/PartnerControls"/>
    </lcf76f155ced4ddcb4097134ff3c332f>
    <TaxCatchAll xmlns="292ed0d0-936b-4372-8cb5-ea4cc19da86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87353C878A21344282A55E26B1F6C385" ma:contentTypeVersion="13" ma:contentTypeDescription="Opret et nyt dokument." ma:contentTypeScope="" ma:versionID="99f0deaf4b47eb4f07c811866c4707be">
  <xsd:schema xmlns:xsd="http://www.w3.org/2001/XMLSchema" xmlns:xs="http://www.w3.org/2001/XMLSchema" xmlns:p="http://schemas.microsoft.com/office/2006/metadata/properties" xmlns:ns2="8ede3fb5-98a5-4a0d-aac6-e346b8ad75d9" xmlns:ns3="292ed0d0-936b-4372-8cb5-ea4cc19da862" targetNamespace="http://schemas.microsoft.com/office/2006/metadata/properties" ma:root="true" ma:fieldsID="a5da9ca641337436c6c29e1f22d6ed3f" ns2:_="" ns3:_="">
    <xsd:import namespace="8ede3fb5-98a5-4a0d-aac6-e346b8ad75d9"/>
    <xsd:import namespace="292ed0d0-936b-4372-8cb5-ea4cc19da86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de3fb5-98a5-4a0d-aac6-e346b8ad75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Location" ma:index="15" nillable="true" ma:displayName="Location" ma:indexed="true"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Billedmærker" ma:readOnly="false" ma:fieldId="{5cf76f15-5ced-4ddc-b409-7134ff3c332f}" ma:taxonomyMulti="true" ma:sspId="25a35b23-31c6-4664-abed-16f98fb0a32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92ed0d0-936b-4372-8cb5-ea4cc19da86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786f0209-042c-4b97-8090-b6c9c85bcb39}" ma:internalName="TaxCatchAll" ma:showField="CatchAllData" ma:web="292ed0d0-936b-4372-8cb5-ea4cc19da86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EB87E00-F568-4306-961E-8289BE98675D}">
  <ds:schemaRefs>
    <ds:schemaRef ds:uri="http://schemas.microsoft.com/sharepoint/v3/contenttype/forms"/>
  </ds:schemaRefs>
</ds:datastoreItem>
</file>

<file path=customXml/itemProps2.xml><?xml version="1.0" encoding="utf-8"?>
<ds:datastoreItem xmlns:ds="http://schemas.openxmlformats.org/officeDocument/2006/customXml" ds:itemID="{91DD03DA-11E4-4C91-B7E0-033C6D1B561E}">
  <ds:schemaRefs>
    <ds:schemaRef ds:uri="http://schemas.microsoft.com/office/2006/metadata/properties"/>
    <ds:schemaRef ds:uri="http://schemas.microsoft.com/office/infopath/2007/PartnerControls"/>
    <ds:schemaRef ds:uri="8ede3fb5-98a5-4a0d-aac6-e346b8ad75d9"/>
    <ds:schemaRef ds:uri="292ed0d0-936b-4372-8cb5-ea4cc19da862"/>
  </ds:schemaRefs>
</ds:datastoreItem>
</file>

<file path=customXml/itemProps3.xml><?xml version="1.0" encoding="utf-8"?>
<ds:datastoreItem xmlns:ds="http://schemas.openxmlformats.org/officeDocument/2006/customXml" ds:itemID="{BDF8DC68-D203-408B-BCA8-1B804A2BB5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de3fb5-98a5-4a0d-aac6-e346b8ad75d9"/>
    <ds:schemaRef ds:uri="292ed0d0-936b-4372-8cb5-ea4cc19da8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60</TotalTime>
  <Words>662</Words>
  <Application>Microsoft Office PowerPoint</Application>
  <PresentationFormat>Widescreen</PresentationFormat>
  <Paragraphs>96</Paragraphs>
  <Slides>9</Slides>
  <Notes>0</Notes>
  <HiddenSlides>0</HiddenSlides>
  <MMClips>0</MMClips>
  <ScaleCrop>false</ScaleCrop>
  <HeadingPairs>
    <vt:vector size="6" baseType="variant">
      <vt:variant>
        <vt:lpstr>Benyttede skrifttyper</vt:lpstr>
      </vt:variant>
      <vt:variant>
        <vt:i4>7</vt:i4>
      </vt:variant>
      <vt:variant>
        <vt:lpstr>Tema</vt:lpstr>
      </vt:variant>
      <vt:variant>
        <vt:i4>1</vt:i4>
      </vt:variant>
      <vt:variant>
        <vt:lpstr>Slidetitler</vt:lpstr>
      </vt:variant>
      <vt:variant>
        <vt:i4>9</vt:i4>
      </vt:variant>
    </vt:vector>
  </HeadingPairs>
  <TitlesOfParts>
    <vt:vector size="17" baseType="lpstr">
      <vt:lpstr>Arial</vt:lpstr>
      <vt:lpstr>Calibri</vt:lpstr>
      <vt:lpstr>Questa-Regular</vt:lpstr>
      <vt:lpstr>Times New Roman</vt:lpstr>
      <vt:lpstr>Trebuchet MS</vt:lpstr>
      <vt:lpstr>Wingdings</vt:lpstr>
      <vt:lpstr>Wingdings 3</vt:lpstr>
      <vt:lpstr>Facet</vt:lpstr>
      <vt:lpstr>Fuld fagrække, eller - Lundevejsskolen </vt:lpstr>
      <vt:lpstr>Fra starten af skoleåret 2023-2024 skulle vi, med baggrund i BSU’s ønske, og folkeskoleloven, levere fuld fagrække på alle klassetrin. Det medførte følgende ændringer med afledte udfordringer: </vt:lpstr>
      <vt:lpstr>Elevernes grundlæggende behov: </vt:lpstr>
      <vt:lpstr>Funktionsnedsættelse. En tilstand eller et handicap? </vt:lpstr>
      <vt:lpstr>  Hvilke muligheder har vi: </vt:lpstr>
      <vt:lpstr>Hvilke udfordringer giver det? </vt:lpstr>
      <vt:lpstr>PowerPoint-præsentation</vt:lpstr>
      <vt:lpstr>PowerPoint-præsentation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Fuld fagrække, eller - Lundevejsskolen</dc:title>
  <dc:creator>Palle Kristensen</dc:creator>
  <cp:lastModifiedBy>Palle Kristensen</cp:lastModifiedBy>
  <cp:revision>2</cp:revision>
  <dcterms:created xsi:type="dcterms:W3CDTF">2023-12-19T14:39:08Z</dcterms:created>
  <dcterms:modified xsi:type="dcterms:W3CDTF">2024-01-31T12:40:36Z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0x01010087353C878A21344282A55E26B1F6C385</vt:lpwstr>
  </property>
  <property fmtid="{D5CDD505-2E9C-101B-9397-08002B2CF9AE}" pid="3" name="MediaServiceImageTags">
    <vt:lpwstr/>
  </property>
</Properties>
</file>