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58" r:id="rId3"/>
    <p:sldId id="257" r:id="rId4"/>
    <p:sldId id="259" r:id="rId5"/>
    <p:sldId id="260" r:id="rId6"/>
    <p:sldId id="262" r:id="rId7"/>
    <p:sldId id="263" r:id="rId8"/>
    <p:sldId id="264" r:id="rId9"/>
    <p:sldId id="265" r:id="rId10"/>
    <p:sldId id="268" r:id="rId11"/>
    <p:sldId id="271" r:id="rId12"/>
    <p:sldId id="272" r:id="rId13"/>
    <p:sldId id="270" r:id="rId14"/>
  </p:sldIdLst>
  <p:sldSz cx="12192000" cy="6858000"/>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DEEBF7"/>
    <a:srgbClr val="A9D18E"/>
    <a:srgbClr val="4D7A32"/>
    <a:srgbClr val="B4C7E7"/>
    <a:srgbClr val="4472C4"/>
    <a:srgbClr val="7A7D55"/>
    <a:srgbClr val="2E17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2789" autoAdjust="0"/>
  </p:normalViewPr>
  <p:slideViewPr>
    <p:cSldViewPr snapToGrid="0">
      <p:cViewPr varScale="1">
        <p:scale>
          <a:sx n="107" d="100"/>
          <a:sy n="107" d="100"/>
        </p:scale>
        <p:origin x="5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2D91D-9714-4A34-BC41-6F4FEAC8A7BD}"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da-DK"/>
        </a:p>
      </dgm:t>
    </dgm:pt>
    <dgm:pt modelId="{F58530E7-4BDF-4983-B082-8EAC3D3B5EE3}">
      <dgm:prSet phldrT="[Text]" phldr="0"/>
      <dgm:spPr/>
      <dgm:t>
        <a:bodyPr/>
        <a:lstStyle/>
        <a:p>
          <a:pPr rtl="0"/>
          <a:r>
            <a:rPr lang="da-DK" dirty="0">
              <a:latin typeface="Calibri Light" panose="020F0302020204030204"/>
            </a:rPr>
            <a:t>3. arbejdsmøde  </a:t>
          </a:r>
          <a:r>
            <a:rPr lang="da-DK" dirty="0" err="1">
              <a:latin typeface="Calibri Light" panose="020F0302020204030204"/>
            </a:rPr>
            <a:t>feb</a:t>
          </a:r>
          <a:r>
            <a:rPr lang="da-DK" dirty="0">
              <a:latin typeface="Calibri Light" panose="020F0302020204030204"/>
            </a:rPr>
            <a:t> 20</a:t>
          </a:r>
        </a:p>
      </dgm:t>
    </dgm:pt>
    <dgm:pt modelId="{4BBC57E7-EFCE-4867-B9BE-BABA7538A402}" type="parTrans" cxnId="{AE42FB57-03C8-41C4-B46B-38B01607FCD7}">
      <dgm:prSet/>
      <dgm:spPr/>
      <dgm:t>
        <a:bodyPr/>
        <a:lstStyle/>
        <a:p>
          <a:endParaRPr lang="da-DK"/>
        </a:p>
      </dgm:t>
    </dgm:pt>
    <dgm:pt modelId="{CAA4DEF8-22F9-492D-B960-A59E01613A6E}" type="sibTrans" cxnId="{AE42FB57-03C8-41C4-B46B-38B01607FCD7}">
      <dgm:prSet/>
      <dgm:spPr/>
      <dgm:t>
        <a:bodyPr/>
        <a:lstStyle/>
        <a:p>
          <a:endParaRPr lang="da-DK"/>
        </a:p>
      </dgm:t>
    </dgm:pt>
    <dgm:pt modelId="{209CAE8E-6B47-44F4-97B3-FF7A74E62F76}">
      <dgm:prSet phldrT="[Text]" phldr="0"/>
      <dgm:spPr/>
      <dgm:t>
        <a:bodyPr/>
        <a:lstStyle/>
        <a:p>
          <a:r>
            <a:rPr lang="da-DK" dirty="0">
              <a:latin typeface="Calibri Light" panose="020F0302020204030204"/>
            </a:rPr>
            <a:t>Borgermøde</a:t>
          </a:r>
        </a:p>
        <a:p>
          <a:r>
            <a:rPr lang="da-DK" dirty="0">
              <a:latin typeface="Calibri Light" panose="020F0302020204030204"/>
            </a:rPr>
            <a:t>forår 2020</a:t>
          </a:r>
        </a:p>
      </dgm:t>
    </dgm:pt>
    <dgm:pt modelId="{07A4FDBA-0585-4359-85AC-4898A8980DA2}" type="parTrans" cxnId="{EFE3F962-7BA7-4E61-9006-F2ACE07F9238}">
      <dgm:prSet/>
      <dgm:spPr/>
      <dgm:t>
        <a:bodyPr/>
        <a:lstStyle/>
        <a:p>
          <a:endParaRPr lang="da-DK"/>
        </a:p>
      </dgm:t>
    </dgm:pt>
    <dgm:pt modelId="{3EE51FD6-6640-4A5C-8987-34BBEA2EA31B}" type="sibTrans" cxnId="{EFE3F962-7BA7-4E61-9006-F2ACE07F9238}">
      <dgm:prSet/>
      <dgm:spPr/>
      <dgm:t>
        <a:bodyPr/>
        <a:lstStyle/>
        <a:p>
          <a:endParaRPr lang="da-DK"/>
        </a:p>
      </dgm:t>
    </dgm:pt>
    <dgm:pt modelId="{0B44FB73-FF6E-4748-B45F-B45F438FE0BE}">
      <dgm:prSet phldr="0"/>
      <dgm:spPr/>
      <dgm:t>
        <a:bodyPr/>
        <a:lstStyle/>
        <a:p>
          <a:pPr rtl="0"/>
          <a:r>
            <a:rPr lang="da-DK" dirty="0">
              <a:latin typeface="Calibri Light" panose="020F0302020204030204"/>
            </a:rPr>
            <a:t>Høring </a:t>
          </a:r>
        </a:p>
      </dgm:t>
    </dgm:pt>
    <dgm:pt modelId="{C9121E54-3867-4FAC-914E-77487CB308E4}" type="parTrans" cxnId="{DCF5EC62-4249-4E12-9823-0961FC00592A}">
      <dgm:prSet/>
      <dgm:spPr/>
      <dgm:t>
        <a:bodyPr/>
        <a:lstStyle/>
        <a:p>
          <a:endParaRPr lang="da-DK"/>
        </a:p>
      </dgm:t>
    </dgm:pt>
    <dgm:pt modelId="{0C84263F-39EC-4164-AA22-01CB671E682F}" type="sibTrans" cxnId="{DCF5EC62-4249-4E12-9823-0961FC00592A}">
      <dgm:prSet/>
      <dgm:spPr/>
      <dgm:t>
        <a:bodyPr/>
        <a:lstStyle/>
        <a:p>
          <a:endParaRPr lang="da-DK"/>
        </a:p>
      </dgm:t>
    </dgm:pt>
    <dgm:pt modelId="{3E0C746C-91A2-4852-BFB9-24852BF69ACC}">
      <dgm:prSet phldrT="[Text]" phldr="0"/>
      <dgm:spPr/>
      <dgm:t>
        <a:bodyPr/>
        <a:lstStyle/>
        <a:p>
          <a:r>
            <a:rPr lang="da-DK" dirty="0"/>
            <a:t>Lancering af visionen forår/sommer 2020</a:t>
          </a:r>
        </a:p>
      </dgm:t>
    </dgm:pt>
    <dgm:pt modelId="{19AED848-57D4-42C2-870A-9072FE93BE92}" type="parTrans" cxnId="{8D83E26E-3C46-479D-8B61-B1C88BCCCD46}">
      <dgm:prSet/>
      <dgm:spPr/>
      <dgm:t>
        <a:bodyPr/>
        <a:lstStyle/>
        <a:p>
          <a:endParaRPr lang="da-DK"/>
        </a:p>
      </dgm:t>
    </dgm:pt>
    <dgm:pt modelId="{C38D3200-2745-4D0B-BCED-09631A15D22B}" type="sibTrans" cxnId="{8D83E26E-3C46-479D-8B61-B1C88BCCCD46}">
      <dgm:prSet/>
      <dgm:spPr/>
      <dgm:t>
        <a:bodyPr/>
        <a:lstStyle/>
        <a:p>
          <a:endParaRPr lang="da-DK"/>
        </a:p>
      </dgm:t>
    </dgm:pt>
    <dgm:pt modelId="{2BE74D0F-D347-4A31-9AE4-66DB85CEBD7A}">
      <dgm:prSet phldr="0"/>
      <dgm:spPr/>
      <dgm:t>
        <a:bodyPr/>
        <a:lstStyle/>
        <a:p>
          <a:pPr rtl="0"/>
          <a:endParaRPr lang="da-DK" dirty="0">
            <a:latin typeface="Calibri Light" panose="020F0302020204030204"/>
          </a:endParaRPr>
        </a:p>
      </dgm:t>
    </dgm:pt>
    <dgm:pt modelId="{54558FCD-B150-4219-8D59-3618463852E1}" type="parTrans" cxnId="{4C4F8514-4476-4714-95B5-0F60E1AA6E3F}">
      <dgm:prSet/>
      <dgm:spPr/>
      <dgm:t>
        <a:bodyPr/>
        <a:lstStyle/>
        <a:p>
          <a:endParaRPr lang="da-DK"/>
        </a:p>
      </dgm:t>
    </dgm:pt>
    <dgm:pt modelId="{741EE342-1A4A-447E-BC76-06000CAEAE0F}" type="sibTrans" cxnId="{4C4F8514-4476-4714-95B5-0F60E1AA6E3F}">
      <dgm:prSet/>
      <dgm:spPr/>
      <dgm:t>
        <a:bodyPr/>
        <a:lstStyle/>
        <a:p>
          <a:endParaRPr lang="da-DK"/>
        </a:p>
      </dgm:t>
    </dgm:pt>
    <dgm:pt modelId="{61FE383F-4DDB-4F1A-9678-A1637A5230D9}">
      <dgm:prSet phldrT="[Text]" phldr="0"/>
      <dgm:spPr/>
      <dgm:t>
        <a:bodyPr/>
        <a:lstStyle/>
        <a:p>
          <a:r>
            <a:rPr lang="da-DK" dirty="0"/>
            <a:t>Præsentere den endelige vision for bestyrelser, dagtilbud, skoler, Børne- og Skoleudvalget </a:t>
          </a:r>
        </a:p>
      </dgm:t>
    </dgm:pt>
    <dgm:pt modelId="{94EFE068-95DF-4F35-BEC1-213445ED0BE6}" type="parTrans" cxnId="{D469B1CF-2A81-474B-BD5B-FA78C9F6D18C}">
      <dgm:prSet/>
      <dgm:spPr/>
      <dgm:t>
        <a:bodyPr/>
        <a:lstStyle/>
        <a:p>
          <a:endParaRPr lang="da-DK"/>
        </a:p>
      </dgm:t>
    </dgm:pt>
    <dgm:pt modelId="{4343282F-8F86-4597-B33E-D05783B83F2C}" type="sibTrans" cxnId="{D469B1CF-2A81-474B-BD5B-FA78C9F6D18C}">
      <dgm:prSet/>
      <dgm:spPr/>
      <dgm:t>
        <a:bodyPr/>
        <a:lstStyle/>
        <a:p>
          <a:endParaRPr lang="da-DK"/>
        </a:p>
      </dgm:t>
    </dgm:pt>
    <dgm:pt modelId="{67FA25FB-31B7-48B7-BE60-2C55C3C05365}">
      <dgm:prSet/>
      <dgm:spPr/>
      <dgm:t>
        <a:bodyPr/>
        <a:lstStyle/>
        <a:p>
          <a:r>
            <a:rPr lang="da-DK" dirty="0"/>
            <a:t>Formulere samlet vision</a:t>
          </a:r>
        </a:p>
      </dgm:t>
    </dgm:pt>
    <dgm:pt modelId="{22C6D431-6205-4D5D-97B1-615D337F83EC}" type="parTrans" cxnId="{BD3AACE1-16DF-4690-8098-616BCDA5791D}">
      <dgm:prSet/>
      <dgm:spPr/>
      <dgm:t>
        <a:bodyPr/>
        <a:lstStyle/>
        <a:p>
          <a:endParaRPr lang="da-DK"/>
        </a:p>
      </dgm:t>
    </dgm:pt>
    <dgm:pt modelId="{0D2B7083-EFD8-4714-9DCB-41AAA5F97A83}" type="sibTrans" cxnId="{BD3AACE1-16DF-4690-8098-616BCDA5791D}">
      <dgm:prSet/>
      <dgm:spPr/>
      <dgm:t>
        <a:bodyPr/>
        <a:lstStyle/>
        <a:p>
          <a:endParaRPr lang="da-DK"/>
        </a:p>
      </dgm:t>
    </dgm:pt>
    <dgm:pt modelId="{3CF92163-D170-4136-B3DF-5A38E6C645F6}">
      <dgm:prSet/>
      <dgm:spPr/>
      <dgm:t>
        <a:bodyPr/>
        <a:lstStyle/>
        <a:p>
          <a:r>
            <a:rPr lang="da-DK" dirty="0"/>
            <a:t>Gennemgang af temaer</a:t>
          </a:r>
        </a:p>
      </dgm:t>
    </dgm:pt>
    <dgm:pt modelId="{2A1D744A-81E3-459B-B63D-34289F399E69}" type="parTrans" cxnId="{5E2D6A13-D525-4275-87A7-778ADF29FCF1}">
      <dgm:prSet/>
      <dgm:spPr/>
      <dgm:t>
        <a:bodyPr/>
        <a:lstStyle/>
        <a:p>
          <a:endParaRPr lang="da-DK"/>
        </a:p>
      </dgm:t>
    </dgm:pt>
    <dgm:pt modelId="{C04F828F-8ABB-44C8-86C2-2DBDD7A66167}" type="sibTrans" cxnId="{5E2D6A13-D525-4275-87A7-778ADF29FCF1}">
      <dgm:prSet/>
      <dgm:spPr/>
      <dgm:t>
        <a:bodyPr/>
        <a:lstStyle/>
        <a:p>
          <a:endParaRPr lang="da-DK"/>
        </a:p>
      </dgm:t>
    </dgm:pt>
    <dgm:pt modelId="{2FDFF52F-95B8-4E1C-80B3-B1B17D5F9F3E}">
      <dgm:prSet/>
      <dgm:spPr/>
      <dgm:t>
        <a:bodyPr/>
        <a:lstStyle/>
        <a:p>
          <a:r>
            <a:rPr lang="da-DK" dirty="0"/>
            <a:t>Inspirationsoplæg </a:t>
          </a:r>
        </a:p>
      </dgm:t>
    </dgm:pt>
    <dgm:pt modelId="{F168BB88-DD35-4CB8-A76C-98BABA6FE6DD}" type="parTrans" cxnId="{156D2DF1-D62F-47EB-B269-03CA35047527}">
      <dgm:prSet/>
      <dgm:spPr/>
      <dgm:t>
        <a:bodyPr/>
        <a:lstStyle/>
        <a:p>
          <a:endParaRPr lang="da-DK"/>
        </a:p>
      </dgm:t>
    </dgm:pt>
    <dgm:pt modelId="{FD3EBE97-C915-44C8-8DD5-A27A83F1960E}" type="sibTrans" cxnId="{156D2DF1-D62F-47EB-B269-03CA35047527}">
      <dgm:prSet/>
      <dgm:spPr/>
      <dgm:t>
        <a:bodyPr/>
        <a:lstStyle/>
        <a:p>
          <a:endParaRPr lang="da-DK"/>
        </a:p>
      </dgm:t>
    </dgm:pt>
    <dgm:pt modelId="{C759A764-8DBF-4C29-841C-F310450811F3}" type="pres">
      <dgm:prSet presAssocID="{C332D91D-9714-4A34-BC41-6F4FEAC8A7BD}" presName="Name0" presStyleCnt="0">
        <dgm:presLayoutVars>
          <dgm:dir/>
          <dgm:animLvl val="lvl"/>
          <dgm:resizeHandles val="exact"/>
        </dgm:presLayoutVars>
      </dgm:prSet>
      <dgm:spPr/>
      <dgm:t>
        <a:bodyPr/>
        <a:lstStyle/>
        <a:p>
          <a:endParaRPr lang="da-DK"/>
        </a:p>
      </dgm:t>
    </dgm:pt>
    <dgm:pt modelId="{A7F1529F-082F-465B-8E50-D1DBC3B5E5E1}" type="pres">
      <dgm:prSet presAssocID="{C332D91D-9714-4A34-BC41-6F4FEAC8A7BD}" presName="tSp" presStyleCnt="0"/>
      <dgm:spPr/>
    </dgm:pt>
    <dgm:pt modelId="{03CD4FC4-92A4-417D-B056-3E423A634C48}" type="pres">
      <dgm:prSet presAssocID="{C332D91D-9714-4A34-BC41-6F4FEAC8A7BD}" presName="bSp" presStyleCnt="0"/>
      <dgm:spPr/>
    </dgm:pt>
    <dgm:pt modelId="{223A549F-80C0-4147-953E-7817F8EA2780}" type="pres">
      <dgm:prSet presAssocID="{C332D91D-9714-4A34-BC41-6F4FEAC8A7BD}" presName="process" presStyleCnt="0"/>
      <dgm:spPr/>
    </dgm:pt>
    <dgm:pt modelId="{A215E023-0B5D-4F58-AB0E-47381D20E931}" type="pres">
      <dgm:prSet presAssocID="{F58530E7-4BDF-4983-B082-8EAC3D3B5EE3}" presName="composite1" presStyleCnt="0"/>
      <dgm:spPr/>
    </dgm:pt>
    <dgm:pt modelId="{DFB7A955-7249-4CE1-AF35-F133282647F8}" type="pres">
      <dgm:prSet presAssocID="{F58530E7-4BDF-4983-B082-8EAC3D3B5EE3}" presName="dummyNode1" presStyleLbl="node1" presStyleIdx="0" presStyleCnt="3"/>
      <dgm:spPr/>
    </dgm:pt>
    <dgm:pt modelId="{77BBD898-D5D6-48FD-BF6A-6E0815D806C9}" type="pres">
      <dgm:prSet presAssocID="{F58530E7-4BDF-4983-B082-8EAC3D3B5EE3}" presName="childNode1" presStyleLbl="bgAcc1" presStyleIdx="0" presStyleCnt="3">
        <dgm:presLayoutVars>
          <dgm:bulletEnabled val="1"/>
        </dgm:presLayoutVars>
      </dgm:prSet>
      <dgm:spPr/>
      <dgm:t>
        <a:bodyPr/>
        <a:lstStyle/>
        <a:p>
          <a:endParaRPr lang="da-DK"/>
        </a:p>
      </dgm:t>
    </dgm:pt>
    <dgm:pt modelId="{89144224-FC41-4F2A-A82F-01BBCF5905CE}" type="pres">
      <dgm:prSet presAssocID="{F58530E7-4BDF-4983-B082-8EAC3D3B5EE3}" presName="childNode1tx" presStyleLbl="bgAcc1" presStyleIdx="0" presStyleCnt="3">
        <dgm:presLayoutVars>
          <dgm:bulletEnabled val="1"/>
        </dgm:presLayoutVars>
      </dgm:prSet>
      <dgm:spPr/>
      <dgm:t>
        <a:bodyPr/>
        <a:lstStyle/>
        <a:p>
          <a:endParaRPr lang="da-DK"/>
        </a:p>
      </dgm:t>
    </dgm:pt>
    <dgm:pt modelId="{971E37C7-E71E-4788-BE8E-F3DEADCF3B00}" type="pres">
      <dgm:prSet presAssocID="{F58530E7-4BDF-4983-B082-8EAC3D3B5EE3}" presName="parentNode1" presStyleLbl="node1" presStyleIdx="0" presStyleCnt="3">
        <dgm:presLayoutVars>
          <dgm:chMax val="1"/>
          <dgm:bulletEnabled val="1"/>
        </dgm:presLayoutVars>
      </dgm:prSet>
      <dgm:spPr/>
      <dgm:t>
        <a:bodyPr/>
        <a:lstStyle/>
        <a:p>
          <a:endParaRPr lang="da-DK"/>
        </a:p>
      </dgm:t>
    </dgm:pt>
    <dgm:pt modelId="{0DA62F48-EBF1-425F-9834-B2C3C4928961}" type="pres">
      <dgm:prSet presAssocID="{F58530E7-4BDF-4983-B082-8EAC3D3B5EE3}" presName="connSite1" presStyleCnt="0"/>
      <dgm:spPr/>
    </dgm:pt>
    <dgm:pt modelId="{3068FF19-87E3-496B-9471-EA37C61E66BD}" type="pres">
      <dgm:prSet presAssocID="{CAA4DEF8-22F9-492D-B960-A59E01613A6E}" presName="Name9" presStyleLbl="sibTrans2D1" presStyleIdx="0" presStyleCnt="2"/>
      <dgm:spPr/>
      <dgm:t>
        <a:bodyPr/>
        <a:lstStyle/>
        <a:p>
          <a:endParaRPr lang="da-DK"/>
        </a:p>
      </dgm:t>
    </dgm:pt>
    <dgm:pt modelId="{5E0A3D7D-2AE4-426A-9F6E-E539A56B8FAF}" type="pres">
      <dgm:prSet presAssocID="{209CAE8E-6B47-44F4-97B3-FF7A74E62F76}" presName="composite2" presStyleCnt="0"/>
      <dgm:spPr/>
    </dgm:pt>
    <dgm:pt modelId="{A362C8CE-F97F-4E4A-BE16-85686BF9BD53}" type="pres">
      <dgm:prSet presAssocID="{209CAE8E-6B47-44F4-97B3-FF7A74E62F76}" presName="dummyNode2" presStyleLbl="node1" presStyleIdx="0" presStyleCnt="3"/>
      <dgm:spPr/>
    </dgm:pt>
    <dgm:pt modelId="{D58F6696-D1FA-4920-A8AD-CD9919FAA9C1}" type="pres">
      <dgm:prSet presAssocID="{209CAE8E-6B47-44F4-97B3-FF7A74E62F76}" presName="childNode2" presStyleLbl="bgAcc1" presStyleIdx="1" presStyleCnt="3">
        <dgm:presLayoutVars>
          <dgm:bulletEnabled val="1"/>
        </dgm:presLayoutVars>
      </dgm:prSet>
      <dgm:spPr/>
      <dgm:t>
        <a:bodyPr/>
        <a:lstStyle/>
        <a:p>
          <a:endParaRPr lang="da-DK"/>
        </a:p>
      </dgm:t>
    </dgm:pt>
    <dgm:pt modelId="{156022CF-D2ED-4968-A4F8-0F85C287F6E8}" type="pres">
      <dgm:prSet presAssocID="{209CAE8E-6B47-44F4-97B3-FF7A74E62F76}" presName="childNode2tx" presStyleLbl="bgAcc1" presStyleIdx="1" presStyleCnt="3">
        <dgm:presLayoutVars>
          <dgm:bulletEnabled val="1"/>
        </dgm:presLayoutVars>
      </dgm:prSet>
      <dgm:spPr/>
      <dgm:t>
        <a:bodyPr/>
        <a:lstStyle/>
        <a:p>
          <a:endParaRPr lang="da-DK"/>
        </a:p>
      </dgm:t>
    </dgm:pt>
    <dgm:pt modelId="{96750CB0-3F04-4ECA-8E7E-701F615A6DF5}" type="pres">
      <dgm:prSet presAssocID="{209CAE8E-6B47-44F4-97B3-FF7A74E62F76}" presName="parentNode2" presStyleLbl="node1" presStyleIdx="1" presStyleCnt="3">
        <dgm:presLayoutVars>
          <dgm:chMax val="0"/>
          <dgm:bulletEnabled val="1"/>
        </dgm:presLayoutVars>
      </dgm:prSet>
      <dgm:spPr/>
      <dgm:t>
        <a:bodyPr/>
        <a:lstStyle/>
        <a:p>
          <a:endParaRPr lang="da-DK"/>
        </a:p>
      </dgm:t>
    </dgm:pt>
    <dgm:pt modelId="{A447717A-DA47-435E-BD70-0CEF5EE290A3}" type="pres">
      <dgm:prSet presAssocID="{209CAE8E-6B47-44F4-97B3-FF7A74E62F76}" presName="connSite2" presStyleCnt="0"/>
      <dgm:spPr/>
    </dgm:pt>
    <dgm:pt modelId="{64162986-C8C4-491C-A767-EEA86D11DF20}" type="pres">
      <dgm:prSet presAssocID="{3EE51FD6-6640-4A5C-8987-34BBEA2EA31B}" presName="Name18" presStyleLbl="sibTrans2D1" presStyleIdx="1" presStyleCnt="2"/>
      <dgm:spPr/>
      <dgm:t>
        <a:bodyPr/>
        <a:lstStyle/>
        <a:p>
          <a:endParaRPr lang="da-DK"/>
        </a:p>
      </dgm:t>
    </dgm:pt>
    <dgm:pt modelId="{68EB868C-0781-4821-A135-8ECE6B40B706}" type="pres">
      <dgm:prSet presAssocID="{3E0C746C-91A2-4852-BFB9-24852BF69ACC}" presName="composite1" presStyleCnt="0"/>
      <dgm:spPr/>
    </dgm:pt>
    <dgm:pt modelId="{FC6E02B3-25CB-4D3A-A1BE-606C6CC80011}" type="pres">
      <dgm:prSet presAssocID="{3E0C746C-91A2-4852-BFB9-24852BF69ACC}" presName="dummyNode1" presStyleLbl="node1" presStyleIdx="1" presStyleCnt="3"/>
      <dgm:spPr/>
    </dgm:pt>
    <dgm:pt modelId="{F932B018-0C8A-42CC-A22A-CEA8B2D0A784}" type="pres">
      <dgm:prSet presAssocID="{3E0C746C-91A2-4852-BFB9-24852BF69ACC}" presName="childNode1" presStyleLbl="bgAcc1" presStyleIdx="2" presStyleCnt="3">
        <dgm:presLayoutVars>
          <dgm:bulletEnabled val="1"/>
        </dgm:presLayoutVars>
      </dgm:prSet>
      <dgm:spPr/>
      <dgm:t>
        <a:bodyPr/>
        <a:lstStyle/>
        <a:p>
          <a:endParaRPr lang="da-DK"/>
        </a:p>
      </dgm:t>
    </dgm:pt>
    <dgm:pt modelId="{52D8F0C5-109B-4129-A313-197953BA4E6F}" type="pres">
      <dgm:prSet presAssocID="{3E0C746C-91A2-4852-BFB9-24852BF69ACC}" presName="childNode1tx" presStyleLbl="bgAcc1" presStyleIdx="2" presStyleCnt="3">
        <dgm:presLayoutVars>
          <dgm:bulletEnabled val="1"/>
        </dgm:presLayoutVars>
      </dgm:prSet>
      <dgm:spPr/>
      <dgm:t>
        <a:bodyPr/>
        <a:lstStyle/>
        <a:p>
          <a:endParaRPr lang="da-DK"/>
        </a:p>
      </dgm:t>
    </dgm:pt>
    <dgm:pt modelId="{9382323A-5099-4079-A5D4-68369D4D1CFE}" type="pres">
      <dgm:prSet presAssocID="{3E0C746C-91A2-4852-BFB9-24852BF69ACC}" presName="parentNode1" presStyleLbl="node1" presStyleIdx="2" presStyleCnt="3">
        <dgm:presLayoutVars>
          <dgm:chMax val="1"/>
          <dgm:bulletEnabled val="1"/>
        </dgm:presLayoutVars>
      </dgm:prSet>
      <dgm:spPr/>
      <dgm:t>
        <a:bodyPr/>
        <a:lstStyle/>
        <a:p>
          <a:endParaRPr lang="da-DK"/>
        </a:p>
      </dgm:t>
    </dgm:pt>
    <dgm:pt modelId="{70AA94EC-2938-413F-BBD2-8B346088A226}" type="pres">
      <dgm:prSet presAssocID="{3E0C746C-91A2-4852-BFB9-24852BF69ACC}" presName="connSite1" presStyleCnt="0"/>
      <dgm:spPr/>
    </dgm:pt>
  </dgm:ptLst>
  <dgm:cxnLst>
    <dgm:cxn modelId="{EFE3F962-7BA7-4E61-9006-F2ACE07F9238}" srcId="{C332D91D-9714-4A34-BC41-6F4FEAC8A7BD}" destId="{209CAE8E-6B47-44F4-97B3-FF7A74E62F76}" srcOrd="1" destOrd="0" parTransId="{07A4FDBA-0585-4359-85AC-4898A8980DA2}" sibTransId="{3EE51FD6-6640-4A5C-8987-34BBEA2EA31B}"/>
    <dgm:cxn modelId="{715F1A8B-D1DB-40A9-8CC7-6421F142020B}" type="presOf" srcId="{67FA25FB-31B7-48B7-BE60-2C55C3C05365}" destId="{89144224-FC41-4F2A-A82F-01BBCF5905CE}" srcOrd="1" destOrd="2" presId="urn:microsoft.com/office/officeart/2005/8/layout/hProcess4"/>
    <dgm:cxn modelId="{8D83E26E-3C46-479D-8B61-B1C88BCCCD46}" srcId="{C332D91D-9714-4A34-BC41-6F4FEAC8A7BD}" destId="{3E0C746C-91A2-4852-BFB9-24852BF69ACC}" srcOrd="2" destOrd="0" parTransId="{19AED848-57D4-42C2-870A-9072FE93BE92}" sibTransId="{C38D3200-2745-4D0B-BCED-09631A15D22B}"/>
    <dgm:cxn modelId="{5E2D6A13-D525-4275-87A7-778ADF29FCF1}" srcId="{F58530E7-4BDF-4983-B082-8EAC3D3B5EE3}" destId="{3CF92163-D170-4136-B3DF-5A38E6C645F6}" srcOrd="0" destOrd="0" parTransId="{2A1D744A-81E3-459B-B63D-34289F399E69}" sibTransId="{C04F828F-8ABB-44C8-86C2-2DBDD7A66167}"/>
    <dgm:cxn modelId="{AE42FB57-03C8-41C4-B46B-38B01607FCD7}" srcId="{C332D91D-9714-4A34-BC41-6F4FEAC8A7BD}" destId="{F58530E7-4BDF-4983-B082-8EAC3D3B5EE3}" srcOrd="0" destOrd="0" parTransId="{4BBC57E7-EFCE-4867-B9BE-BABA7538A402}" sibTransId="{CAA4DEF8-22F9-492D-B960-A59E01613A6E}"/>
    <dgm:cxn modelId="{BD3AACE1-16DF-4690-8098-616BCDA5791D}" srcId="{F58530E7-4BDF-4983-B082-8EAC3D3B5EE3}" destId="{67FA25FB-31B7-48B7-BE60-2C55C3C05365}" srcOrd="2" destOrd="0" parTransId="{22C6D431-6205-4D5D-97B1-615D337F83EC}" sibTransId="{0D2B7083-EFD8-4714-9DCB-41AAA5F97A83}"/>
    <dgm:cxn modelId="{07556EE8-2992-4FFE-8ADF-E0F1D4351F32}" type="presOf" srcId="{2BE74D0F-D347-4A31-9AE4-66DB85CEBD7A}" destId="{D58F6696-D1FA-4920-A8AD-CD9919FAA9C1}" srcOrd="0" destOrd="0" presId="urn:microsoft.com/office/officeart/2005/8/layout/hProcess4"/>
    <dgm:cxn modelId="{59967E3F-1903-4A10-9D93-5DACCF1B8287}" type="presOf" srcId="{61FE383F-4DDB-4F1A-9678-A1637A5230D9}" destId="{52D8F0C5-109B-4129-A313-197953BA4E6F}" srcOrd="1" destOrd="0" presId="urn:microsoft.com/office/officeart/2005/8/layout/hProcess4"/>
    <dgm:cxn modelId="{4C4F8514-4476-4714-95B5-0F60E1AA6E3F}" srcId="{209CAE8E-6B47-44F4-97B3-FF7A74E62F76}" destId="{2BE74D0F-D347-4A31-9AE4-66DB85CEBD7A}" srcOrd="0" destOrd="0" parTransId="{54558FCD-B150-4219-8D59-3618463852E1}" sibTransId="{741EE342-1A4A-447E-BC76-06000CAEAE0F}"/>
    <dgm:cxn modelId="{238AD805-1A9B-41CC-BE91-015104FCA53C}" type="presOf" srcId="{2FDFF52F-95B8-4E1C-80B3-B1B17D5F9F3E}" destId="{89144224-FC41-4F2A-A82F-01BBCF5905CE}" srcOrd="1" destOrd="1" presId="urn:microsoft.com/office/officeart/2005/8/layout/hProcess4"/>
    <dgm:cxn modelId="{3AB1107E-0CE7-413B-9389-631AE0E11AA4}" type="presOf" srcId="{2FDFF52F-95B8-4E1C-80B3-B1B17D5F9F3E}" destId="{77BBD898-D5D6-48FD-BF6A-6E0815D806C9}" srcOrd="0" destOrd="1" presId="urn:microsoft.com/office/officeart/2005/8/layout/hProcess4"/>
    <dgm:cxn modelId="{DCF5EC62-4249-4E12-9823-0961FC00592A}" srcId="{209CAE8E-6B47-44F4-97B3-FF7A74E62F76}" destId="{0B44FB73-FF6E-4748-B45F-B45F438FE0BE}" srcOrd="1" destOrd="0" parTransId="{C9121E54-3867-4FAC-914E-77487CB308E4}" sibTransId="{0C84263F-39EC-4164-AA22-01CB671E682F}"/>
    <dgm:cxn modelId="{156D2DF1-D62F-47EB-B269-03CA35047527}" srcId="{F58530E7-4BDF-4983-B082-8EAC3D3B5EE3}" destId="{2FDFF52F-95B8-4E1C-80B3-B1B17D5F9F3E}" srcOrd="1" destOrd="0" parTransId="{F168BB88-DD35-4CB8-A76C-98BABA6FE6DD}" sibTransId="{FD3EBE97-C915-44C8-8DD5-A27A83F1960E}"/>
    <dgm:cxn modelId="{627074F0-0A0F-4007-8D57-AE7742F57E4F}" type="presOf" srcId="{CAA4DEF8-22F9-492D-B960-A59E01613A6E}" destId="{3068FF19-87E3-496B-9471-EA37C61E66BD}" srcOrd="0" destOrd="0" presId="urn:microsoft.com/office/officeart/2005/8/layout/hProcess4"/>
    <dgm:cxn modelId="{4BDB06EA-BECC-4EEC-85DD-83771B1E572C}" type="presOf" srcId="{3CF92163-D170-4136-B3DF-5A38E6C645F6}" destId="{89144224-FC41-4F2A-A82F-01BBCF5905CE}" srcOrd="1" destOrd="0" presId="urn:microsoft.com/office/officeart/2005/8/layout/hProcess4"/>
    <dgm:cxn modelId="{42C97E35-399D-4AA4-A74D-D091AB1E6DAA}" type="presOf" srcId="{2BE74D0F-D347-4A31-9AE4-66DB85CEBD7A}" destId="{156022CF-D2ED-4968-A4F8-0F85C287F6E8}" srcOrd="1" destOrd="0" presId="urn:microsoft.com/office/officeart/2005/8/layout/hProcess4"/>
    <dgm:cxn modelId="{C6F7BC66-CEBB-497C-BBB4-5B570319D4D8}" type="presOf" srcId="{C332D91D-9714-4A34-BC41-6F4FEAC8A7BD}" destId="{C759A764-8DBF-4C29-841C-F310450811F3}" srcOrd="0" destOrd="0" presId="urn:microsoft.com/office/officeart/2005/8/layout/hProcess4"/>
    <dgm:cxn modelId="{6883537A-7959-47EF-AC04-7D5E15C6F20B}" type="presOf" srcId="{3CF92163-D170-4136-B3DF-5A38E6C645F6}" destId="{77BBD898-D5D6-48FD-BF6A-6E0815D806C9}" srcOrd="0" destOrd="0" presId="urn:microsoft.com/office/officeart/2005/8/layout/hProcess4"/>
    <dgm:cxn modelId="{28436A7E-1D61-46E5-9ABF-3663F3C12AC6}" type="presOf" srcId="{61FE383F-4DDB-4F1A-9678-A1637A5230D9}" destId="{F932B018-0C8A-42CC-A22A-CEA8B2D0A784}" srcOrd="0" destOrd="0" presId="urn:microsoft.com/office/officeart/2005/8/layout/hProcess4"/>
    <dgm:cxn modelId="{2F805B74-E154-48CA-A25C-693BBCF5CF4D}" type="presOf" srcId="{67FA25FB-31B7-48B7-BE60-2C55C3C05365}" destId="{77BBD898-D5D6-48FD-BF6A-6E0815D806C9}" srcOrd="0" destOrd="2" presId="urn:microsoft.com/office/officeart/2005/8/layout/hProcess4"/>
    <dgm:cxn modelId="{67D901C1-3ED1-42EF-8F1A-C514E03ACC0E}" type="presOf" srcId="{209CAE8E-6B47-44F4-97B3-FF7A74E62F76}" destId="{96750CB0-3F04-4ECA-8E7E-701F615A6DF5}" srcOrd="0" destOrd="0" presId="urn:microsoft.com/office/officeart/2005/8/layout/hProcess4"/>
    <dgm:cxn modelId="{D00920D6-8FBD-43BA-8478-B553FA64CA63}" type="presOf" srcId="{0B44FB73-FF6E-4748-B45F-B45F438FE0BE}" destId="{D58F6696-D1FA-4920-A8AD-CD9919FAA9C1}" srcOrd="0" destOrd="1" presId="urn:microsoft.com/office/officeart/2005/8/layout/hProcess4"/>
    <dgm:cxn modelId="{D469B1CF-2A81-474B-BD5B-FA78C9F6D18C}" srcId="{3E0C746C-91A2-4852-BFB9-24852BF69ACC}" destId="{61FE383F-4DDB-4F1A-9678-A1637A5230D9}" srcOrd="0" destOrd="0" parTransId="{94EFE068-95DF-4F35-BEC1-213445ED0BE6}" sibTransId="{4343282F-8F86-4597-B33E-D05783B83F2C}"/>
    <dgm:cxn modelId="{D3603A9D-D81F-448E-9D99-1294EDC49DFF}" type="presOf" srcId="{F58530E7-4BDF-4983-B082-8EAC3D3B5EE3}" destId="{971E37C7-E71E-4788-BE8E-F3DEADCF3B00}" srcOrd="0" destOrd="0" presId="urn:microsoft.com/office/officeart/2005/8/layout/hProcess4"/>
    <dgm:cxn modelId="{79BABA67-3761-473E-BF71-B636B2EE2E44}" type="presOf" srcId="{3E0C746C-91A2-4852-BFB9-24852BF69ACC}" destId="{9382323A-5099-4079-A5D4-68369D4D1CFE}" srcOrd="0" destOrd="0" presId="urn:microsoft.com/office/officeart/2005/8/layout/hProcess4"/>
    <dgm:cxn modelId="{8E2BFEA1-343E-4E2A-8973-23A49D257E9A}" type="presOf" srcId="{3EE51FD6-6640-4A5C-8987-34BBEA2EA31B}" destId="{64162986-C8C4-491C-A767-EEA86D11DF20}" srcOrd="0" destOrd="0" presId="urn:microsoft.com/office/officeart/2005/8/layout/hProcess4"/>
    <dgm:cxn modelId="{035DB808-1055-4E38-902A-F69A4C5CD5A3}" type="presOf" srcId="{0B44FB73-FF6E-4748-B45F-B45F438FE0BE}" destId="{156022CF-D2ED-4968-A4F8-0F85C287F6E8}" srcOrd="1" destOrd="1" presId="urn:microsoft.com/office/officeart/2005/8/layout/hProcess4"/>
    <dgm:cxn modelId="{964B70FA-698B-42B5-A7B0-355737A95F65}" type="presParOf" srcId="{C759A764-8DBF-4C29-841C-F310450811F3}" destId="{A7F1529F-082F-465B-8E50-D1DBC3B5E5E1}" srcOrd="0" destOrd="0" presId="urn:microsoft.com/office/officeart/2005/8/layout/hProcess4"/>
    <dgm:cxn modelId="{2E7A6CC3-AA6D-4DAC-ABA7-1966A032B8F3}" type="presParOf" srcId="{C759A764-8DBF-4C29-841C-F310450811F3}" destId="{03CD4FC4-92A4-417D-B056-3E423A634C48}" srcOrd="1" destOrd="0" presId="urn:microsoft.com/office/officeart/2005/8/layout/hProcess4"/>
    <dgm:cxn modelId="{35CAF1F0-1A6A-4D46-963C-5D2D63462CA0}" type="presParOf" srcId="{C759A764-8DBF-4C29-841C-F310450811F3}" destId="{223A549F-80C0-4147-953E-7817F8EA2780}" srcOrd="2" destOrd="0" presId="urn:microsoft.com/office/officeart/2005/8/layout/hProcess4"/>
    <dgm:cxn modelId="{D282E04F-C199-4D16-AF6F-7A9D806FC903}" type="presParOf" srcId="{223A549F-80C0-4147-953E-7817F8EA2780}" destId="{A215E023-0B5D-4F58-AB0E-47381D20E931}" srcOrd="0" destOrd="0" presId="urn:microsoft.com/office/officeart/2005/8/layout/hProcess4"/>
    <dgm:cxn modelId="{93D7AD59-EA38-4EC3-8941-203B7DA9C14C}" type="presParOf" srcId="{A215E023-0B5D-4F58-AB0E-47381D20E931}" destId="{DFB7A955-7249-4CE1-AF35-F133282647F8}" srcOrd="0" destOrd="0" presId="urn:microsoft.com/office/officeart/2005/8/layout/hProcess4"/>
    <dgm:cxn modelId="{43395B61-6CDD-4944-B3F2-EA3B88751168}" type="presParOf" srcId="{A215E023-0B5D-4F58-AB0E-47381D20E931}" destId="{77BBD898-D5D6-48FD-BF6A-6E0815D806C9}" srcOrd="1" destOrd="0" presId="urn:microsoft.com/office/officeart/2005/8/layout/hProcess4"/>
    <dgm:cxn modelId="{B72EB6E8-A8F3-4C59-B967-B2695EEE35FE}" type="presParOf" srcId="{A215E023-0B5D-4F58-AB0E-47381D20E931}" destId="{89144224-FC41-4F2A-A82F-01BBCF5905CE}" srcOrd="2" destOrd="0" presId="urn:microsoft.com/office/officeart/2005/8/layout/hProcess4"/>
    <dgm:cxn modelId="{E16068BF-AE71-4B09-9AC6-E227174F12B4}" type="presParOf" srcId="{A215E023-0B5D-4F58-AB0E-47381D20E931}" destId="{971E37C7-E71E-4788-BE8E-F3DEADCF3B00}" srcOrd="3" destOrd="0" presId="urn:microsoft.com/office/officeart/2005/8/layout/hProcess4"/>
    <dgm:cxn modelId="{1FDDFB9C-C230-43BA-A768-0D37D7A27A79}" type="presParOf" srcId="{A215E023-0B5D-4F58-AB0E-47381D20E931}" destId="{0DA62F48-EBF1-425F-9834-B2C3C4928961}" srcOrd="4" destOrd="0" presId="urn:microsoft.com/office/officeart/2005/8/layout/hProcess4"/>
    <dgm:cxn modelId="{807CB4B2-616D-433F-BD90-6AD1D7E7B462}" type="presParOf" srcId="{223A549F-80C0-4147-953E-7817F8EA2780}" destId="{3068FF19-87E3-496B-9471-EA37C61E66BD}" srcOrd="1" destOrd="0" presId="urn:microsoft.com/office/officeart/2005/8/layout/hProcess4"/>
    <dgm:cxn modelId="{2516AA91-5690-4243-9489-523EAA3BF41B}" type="presParOf" srcId="{223A549F-80C0-4147-953E-7817F8EA2780}" destId="{5E0A3D7D-2AE4-426A-9F6E-E539A56B8FAF}" srcOrd="2" destOrd="0" presId="urn:microsoft.com/office/officeart/2005/8/layout/hProcess4"/>
    <dgm:cxn modelId="{46559459-25FE-4BC9-ADCB-F018317C6DAE}" type="presParOf" srcId="{5E0A3D7D-2AE4-426A-9F6E-E539A56B8FAF}" destId="{A362C8CE-F97F-4E4A-BE16-85686BF9BD53}" srcOrd="0" destOrd="0" presId="urn:microsoft.com/office/officeart/2005/8/layout/hProcess4"/>
    <dgm:cxn modelId="{27199B06-61C0-4CBB-86C8-1E63647E120F}" type="presParOf" srcId="{5E0A3D7D-2AE4-426A-9F6E-E539A56B8FAF}" destId="{D58F6696-D1FA-4920-A8AD-CD9919FAA9C1}" srcOrd="1" destOrd="0" presId="urn:microsoft.com/office/officeart/2005/8/layout/hProcess4"/>
    <dgm:cxn modelId="{44DA0932-5EFF-48FC-BFC7-9AA118533532}" type="presParOf" srcId="{5E0A3D7D-2AE4-426A-9F6E-E539A56B8FAF}" destId="{156022CF-D2ED-4968-A4F8-0F85C287F6E8}" srcOrd="2" destOrd="0" presId="urn:microsoft.com/office/officeart/2005/8/layout/hProcess4"/>
    <dgm:cxn modelId="{CA3E82EE-453D-41D0-B391-B027C4545425}" type="presParOf" srcId="{5E0A3D7D-2AE4-426A-9F6E-E539A56B8FAF}" destId="{96750CB0-3F04-4ECA-8E7E-701F615A6DF5}" srcOrd="3" destOrd="0" presId="urn:microsoft.com/office/officeart/2005/8/layout/hProcess4"/>
    <dgm:cxn modelId="{16A75420-3D0B-43E5-BC08-A1C23C7BA625}" type="presParOf" srcId="{5E0A3D7D-2AE4-426A-9F6E-E539A56B8FAF}" destId="{A447717A-DA47-435E-BD70-0CEF5EE290A3}" srcOrd="4" destOrd="0" presId="urn:microsoft.com/office/officeart/2005/8/layout/hProcess4"/>
    <dgm:cxn modelId="{253FA311-5E41-4F28-9734-853989A708C1}" type="presParOf" srcId="{223A549F-80C0-4147-953E-7817F8EA2780}" destId="{64162986-C8C4-491C-A767-EEA86D11DF20}" srcOrd="3" destOrd="0" presId="urn:microsoft.com/office/officeart/2005/8/layout/hProcess4"/>
    <dgm:cxn modelId="{6255E7EF-58E9-44CC-85D4-6EE96758BE47}" type="presParOf" srcId="{223A549F-80C0-4147-953E-7817F8EA2780}" destId="{68EB868C-0781-4821-A135-8ECE6B40B706}" srcOrd="4" destOrd="0" presId="urn:microsoft.com/office/officeart/2005/8/layout/hProcess4"/>
    <dgm:cxn modelId="{0632D7D4-A398-4581-AD0D-65901B61FFB7}" type="presParOf" srcId="{68EB868C-0781-4821-A135-8ECE6B40B706}" destId="{FC6E02B3-25CB-4D3A-A1BE-606C6CC80011}" srcOrd="0" destOrd="0" presId="urn:microsoft.com/office/officeart/2005/8/layout/hProcess4"/>
    <dgm:cxn modelId="{46F36A5D-D27A-4A8E-80E6-9475B5D8DA59}" type="presParOf" srcId="{68EB868C-0781-4821-A135-8ECE6B40B706}" destId="{F932B018-0C8A-42CC-A22A-CEA8B2D0A784}" srcOrd="1" destOrd="0" presId="urn:microsoft.com/office/officeart/2005/8/layout/hProcess4"/>
    <dgm:cxn modelId="{3176F20A-8D61-4649-8B28-0AE66029A309}" type="presParOf" srcId="{68EB868C-0781-4821-A135-8ECE6B40B706}" destId="{52D8F0C5-109B-4129-A313-197953BA4E6F}" srcOrd="2" destOrd="0" presId="urn:microsoft.com/office/officeart/2005/8/layout/hProcess4"/>
    <dgm:cxn modelId="{850A9E27-AA54-4EFF-B8B1-5A67DC611622}" type="presParOf" srcId="{68EB868C-0781-4821-A135-8ECE6B40B706}" destId="{9382323A-5099-4079-A5D4-68369D4D1CFE}" srcOrd="3" destOrd="0" presId="urn:microsoft.com/office/officeart/2005/8/layout/hProcess4"/>
    <dgm:cxn modelId="{2378B220-3879-49DA-B52B-91F97FDD5EFD}" type="presParOf" srcId="{68EB868C-0781-4821-A135-8ECE6B40B706}" destId="{70AA94EC-2938-413F-BBD2-8B346088A22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543" cy="720281"/>
          </a:xfrm>
          <a:prstGeom prst="rect">
            <a:avLst/>
          </a:prstGeom>
        </p:spPr>
        <p:txBody>
          <a:bodyPr vert="horz" lIns="138751" tIns="69376" rIns="138751" bIns="69376" rtlCol="0"/>
          <a:lstStyle>
            <a:lvl1pPr algn="l">
              <a:defRPr sz="1800"/>
            </a:lvl1pPr>
          </a:lstStyle>
          <a:p>
            <a:endParaRPr lang="da-DK"/>
          </a:p>
        </p:txBody>
      </p:sp>
      <p:sp>
        <p:nvSpPr>
          <p:cNvPr id="3" name="Pladsholder til dato 2"/>
          <p:cNvSpPr>
            <a:spLocks noGrp="1"/>
          </p:cNvSpPr>
          <p:nvPr>
            <p:ph type="dt" idx="1"/>
          </p:nvPr>
        </p:nvSpPr>
        <p:spPr>
          <a:xfrm>
            <a:off x="5622798" y="0"/>
            <a:ext cx="4301543" cy="720281"/>
          </a:xfrm>
          <a:prstGeom prst="rect">
            <a:avLst/>
          </a:prstGeom>
        </p:spPr>
        <p:txBody>
          <a:bodyPr vert="horz" lIns="138751" tIns="69376" rIns="138751" bIns="69376" rtlCol="0"/>
          <a:lstStyle>
            <a:lvl1pPr algn="r">
              <a:defRPr sz="1800"/>
            </a:lvl1pPr>
          </a:lstStyle>
          <a:p>
            <a:fld id="{67FEA0FE-6C3A-4D16-86DB-F13DD530C299}" type="datetimeFigureOut">
              <a:rPr lang="da-DK" smtClean="0"/>
              <a:t>20-02-2020</a:t>
            </a:fld>
            <a:endParaRPr lang="da-DK"/>
          </a:p>
        </p:txBody>
      </p:sp>
      <p:sp>
        <p:nvSpPr>
          <p:cNvPr id="4" name="Pladsholder til slidebillede 3"/>
          <p:cNvSpPr>
            <a:spLocks noGrp="1" noRot="1" noChangeAspect="1"/>
          </p:cNvSpPr>
          <p:nvPr>
            <p:ph type="sldImg" idx="2"/>
          </p:nvPr>
        </p:nvSpPr>
        <p:spPr>
          <a:xfrm>
            <a:off x="657225" y="1793875"/>
            <a:ext cx="8612188" cy="4845050"/>
          </a:xfrm>
          <a:prstGeom prst="rect">
            <a:avLst/>
          </a:prstGeom>
          <a:noFill/>
          <a:ln w="12700">
            <a:solidFill>
              <a:prstClr val="black"/>
            </a:solidFill>
          </a:ln>
        </p:spPr>
        <p:txBody>
          <a:bodyPr vert="horz" lIns="138751" tIns="69376" rIns="138751" bIns="69376" rtlCol="0" anchor="ctr"/>
          <a:lstStyle/>
          <a:p>
            <a:endParaRPr lang="da-DK"/>
          </a:p>
        </p:txBody>
      </p:sp>
      <p:sp>
        <p:nvSpPr>
          <p:cNvPr id="5" name="Pladsholder til noter 4"/>
          <p:cNvSpPr>
            <a:spLocks noGrp="1"/>
          </p:cNvSpPr>
          <p:nvPr>
            <p:ph type="body" sz="quarter" idx="3"/>
          </p:nvPr>
        </p:nvSpPr>
        <p:spPr>
          <a:xfrm>
            <a:off x="992664" y="6908711"/>
            <a:ext cx="7941310" cy="5652582"/>
          </a:xfrm>
          <a:prstGeom prst="rect">
            <a:avLst/>
          </a:prstGeom>
        </p:spPr>
        <p:txBody>
          <a:bodyPr vert="horz" lIns="138751" tIns="69376" rIns="138751" bIns="69376"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3635484"/>
            <a:ext cx="4301543" cy="720280"/>
          </a:xfrm>
          <a:prstGeom prst="rect">
            <a:avLst/>
          </a:prstGeom>
        </p:spPr>
        <p:txBody>
          <a:bodyPr vert="horz" lIns="138751" tIns="69376" rIns="138751" bIns="69376" rtlCol="0" anchor="b"/>
          <a:lstStyle>
            <a:lvl1pPr algn="l">
              <a:defRPr sz="1800"/>
            </a:lvl1pPr>
          </a:lstStyle>
          <a:p>
            <a:endParaRPr lang="da-DK"/>
          </a:p>
        </p:txBody>
      </p:sp>
      <p:sp>
        <p:nvSpPr>
          <p:cNvPr id="7" name="Pladsholder til slidenummer 6"/>
          <p:cNvSpPr>
            <a:spLocks noGrp="1"/>
          </p:cNvSpPr>
          <p:nvPr>
            <p:ph type="sldNum" sz="quarter" idx="5"/>
          </p:nvPr>
        </p:nvSpPr>
        <p:spPr>
          <a:xfrm>
            <a:off x="5622798" y="13635484"/>
            <a:ext cx="4301543" cy="720280"/>
          </a:xfrm>
          <a:prstGeom prst="rect">
            <a:avLst/>
          </a:prstGeom>
        </p:spPr>
        <p:txBody>
          <a:bodyPr vert="horz" lIns="138751" tIns="69376" rIns="138751" bIns="69376" rtlCol="0" anchor="b"/>
          <a:lstStyle>
            <a:lvl1pPr algn="r">
              <a:defRPr sz="1800"/>
            </a:lvl1pPr>
          </a:lstStyle>
          <a:p>
            <a:fld id="{444F388C-E1DB-4427-A214-76D73B147549}" type="slidenum">
              <a:rPr lang="da-DK" smtClean="0"/>
              <a:t>‹nr.›</a:t>
            </a:fld>
            <a:endParaRPr lang="da-DK"/>
          </a:p>
        </p:txBody>
      </p:sp>
    </p:spTree>
    <p:extLst>
      <p:ext uri="{BB962C8B-B14F-4D97-AF65-F5344CB8AC3E}">
        <p14:creationId xmlns:p14="http://schemas.microsoft.com/office/powerpoint/2010/main" val="143599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ebo@horsholm.d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cfo@horsholm.d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8500" y="10163175"/>
            <a:ext cx="48785463" cy="27443113"/>
          </a:xfrm>
        </p:spPr>
      </p:sp>
      <p:sp>
        <p:nvSpPr>
          <p:cNvPr id="3" name="Notes Placeholder 2"/>
          <p:cNvSpPr>
            <a:spLocks noGrp="1"/>
          </p:cNvSpPr>
          <p:nvPr>
            <p:ph type="body" idx="1"/>
          </p:nvPr>
        </p:nvSpPr>
        <p:spPr/>
        <p:txBody>
          <a:bodyPr/>
          <a:lstStyle/>
          <a:p>
            <a:r>
              <a:rPr lang="da-DK" sz="3800" dirty="0"/>
              <a:t>Dette er Hørsholm Kommunes master for PowerPoint oplæg, som alle medarbejdere skal bruge, når de holder oplæg på vegne af Hørsholm Kommune. Den skal sikre ensartethed og genkendelighed. </a:t>
            </a:r>
          </a:p>
          <a:p>
            <a:endParaRPr lang="da-DK" sz="3800" dirty="0"/>
          </a:p>
          <a:p>
            <a:r>
              <a:rPr lang="da-DK" sz="3800" dirty="0"/>
              <a:t>Du har mulighed for at skrive egne noter i fodnoten eller dit navn og enhed. For at tilføje egne noter i fodnoten og slette standartteksten, skal du gå ind i diasmasteren i menuen </a:t>
            </a:r>
            <a:r>
              <a:rPr lang="da-DK" sz="3800" b="1" dirty="0"/>
              <a:t>Vis. </a:t>
            </a:r>
            <a:r>
              <a:rPr lang="da-DK" sz="3800" dirty="0"/>
              <a:t>Klik derefter på ikonet </a:t>
            </a:r>
            <a:r>
              <a:rPr lang="da-DK" sz="3800" b="1" dirty="0"/>
              <a:t>Normal</a:t>
            </a:r>
            <a:r>
              <a:rPr lang="da-DK" sz="3800" dirty="0"/>
              <a:t> på værktøjslinjen under dias-præsentationen, så du får adgang til at oprette tekst i fodnoten.</a:t>
            </a:r>
          </a:p>
          <a:p>
            <a:endParaRPr lang="da-DK" sz="3800" dirty="0"/>
          </a:p>
          <a:p>
            <a:r>
              <a:rPr lang="da-DK" sz="3800" dirty="0"/>
              <a:t>Har du spørgsmål så kontakt Maria Alsted Junget (</a:t>
            </a:r>
            <a:r>
              <a:rPr lang="da-DK" sz="3800" u="sng" dirty="0">
                <a:hlinkClick r:id="rId3"/>
              </a:rPr>
              <a:t>mju@horsholm.dk</a:t>
            </a:r>
            <a:r>
              <a:rPr lang="da-DK" sz="3800" dirty="0"/>
              <a:t>) eller Charlotte </a:t>
            </a:r>
            <a:r>
              <a:rPr lang="da-DK" sz="3800" dirty="0" err="1"/>
              <a:t>Fossum</a:t>
            </a:r>
            <a:r>
              <a:rPr lang="da-DK" sz="3800" dirty="0"/>
              <a:t> (</a:t>
            </a:r>
            <a:r>
              <a:rPr lang="da-DK" sz="3800" u="sng" dirty="0">
                <a:hlinkClick r:id="rId4"/>
              </a:rPr>
              <a:t>cfo@horsholm.dk</a:t>
            </a:r>
            <a:r>
              <a:rPr lang="da-DK" sz="3800" dirty="0"/>
              <a:t>) i PUB.</a:t>
            </a:r>
            <a:endParaRPr lang="da-DK" dirty="0"/>
          </a:p>
        </p:txBody>
      </p:sp>
      <p:sp>
        <p:nvSpPr>
          <p:cNvPr id="4" name="Slide Number Placeholder 3"/>
          <p:cNvSpPr>
            <a:spLocks noGrp="1"/>
          </p:cNvSpPr>
          <p:nvPr>
            <p:ph type="sldNum" sz="quarter" idx="10"/>
          </p:nvPr>
        </p:nvSpPr>
        <p:spPr/>
        <p:txBody>
          <a:bodyPr/>
          <a:lstStyle/>
          <a:p>
            <a:fld id="{E396F973-9ABD-4D94-8FC2-75DAD9F27E54}" type="slidenum">
              <a:rPr lang="en-GB" smtClean="0"/>
              <a:t>1</a:t>
            </a:fld>
            <a:endParaRPr lang="en-GB"/>
          </a:p>
        </p:txBody>
      </p:sp>
    </p:spTree>
    <p:extLst>
      <p:ext uri="{BB962C8B-B14F-4D97-AF65-F5344CB8AC3E}">
        <p14:creationId xmlns:p14="http://schemas.microsoft.com/office/powerpoint/2010/main" val="217297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p>
        </p:txBody>
      </p:sp>
      <p:sp>
        <p:nvSpPr>
          <p:cNvPr id="4" name="Pladsholder til slidenummer 3"/>
          <p:cNvSpPr>
            <a:spLocks noGrp="1"/>
          </p:cNvSpPr>
          <p:nvPr>
            <p:ph type="sldNum" sz="quarter" idx="10"/>
          </p:nvPr>
        </p:nvSpPr>
        <p:spPr/>
        <p:txBody>
          <a:bodyPr/>
          <a:lstStyle/>
          <a:p>
            <a:fld id="{444F388C-E1DB-4427-A214-76D73B147549}" type="slidenum">
              <a:rPr lang="da-DK" smtClean="0"/>
              <a:t>10</a:t>
            </a:fld>
            <a:endParaRPr lang="da-DK"/>
          </a:p>
        </p:txBody>
      </p:sp>
    </p:spTree>
    <p:extLst>
      <p:ext uri="{BB962C8B-B14F-4D97-AF65-F5344CB8AC3E}">
        <p14:creationId xmlns:p14="http://schemas.microsoft.com/office/powerpoint/2010/main" val="363524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44F388C-E1DB-4427-A214-76D73B147549}" type="slidenum">
              <a:rPr lang="da-DK" smtClean="0"/>
              <a:t>11</a:t>
            </a:fld>
            <a:endParaRPr lang="da-DK"/>
          </a:p>
        </p:txBody>
      </p:sp>
    </p:spTree>
    <p:extLst>
      <p:ext uri="{BB962C8B-B14F-4D97-AF65-F5344CB8AC3E}">
        <p14:creationId xmlns:p14="http://schemas.microsoft.com/office/powerpoint/2010/main" val="63560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44F388C-E1DB-4427-A214-76D73B147549}" type="slidenum">
              <a:rPr lang="da-DK" smtClean="0"/>
              <a:t>12</a:t>
            </a:fld>
            <a:endParaRPr lang="da-DK"/>
          </a:p>
        </p:txBody>
      </p:sp>
    </p:spTree>
    <p:extLst>
      <p:ext uri="{BB962C8B-B14F-4D97-AF65-F5344CB8AC3E}">
        <p14:creationId xmlns:p14="http://schemas.microsoft.com/office/powerpoint/2010/main" val="398310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baseline="0" dirty="0"/>
          </a:p>
          <a:p>
            <a:endParaRPr lang="da-DK" dirty="0"/>
          </a:p>
        </p:txBody>
      </p:sp>
      <p:sp>
        <p:nvSpPr>
          <p:cNvPr id="4" name="Pladsholder til slidenummer 3"/>
          <p:cNvSpPr>
            <a:spLocks noGrp="1"/>
          </p:cNvSpPr>
          <p:nvPr>
            <p:ph type="sldNum" sz="quarter" idx="10"/>
          </p:nvPr>
        </p:nvSpPr>
        <p:spPr/>
        <p:txBody>
          <a:bodyPr/>
          <a:lstStyle/>
          <a:p>
            <a:fld id="{CCBC2027-DB4F-4D0C-A94F-DE92F65E70D0}" type="slidenum">
              <a:rPr lang="da-DK" smtClean="0"/>
              <a:t>13</a:t>
            </a:fld>
            <a:endParaRPr lang="da-DK"/>
          </a:p>
        </p:txBody>
      </p:sp>
    </p:spTree>
    <p:extLst>
      <p:ext uri="{BB962C8B-B14F-4D97-AF65-F5344CB8AC3E}">
        <p14:creationId xmlns:p14="http://schemas.microsoft.com/office/powerpoint/2010/main" val="110326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44F388C-E1DB-4427-A214-76D73B147549}" type="slidenum">
              <a:rPr lang="da-DK" smtClean="0"/>
              <a:t>2</a:t>
            </a:fld>
            <a:endParaRPr lang="da-DK"/>
          </a:p>
        </p:txBody>
      </p:sp>
    </p:spTree>
    <p:extLst>
      <p:ext uri="{BB962C8B-B14F-4D97-AF65-F5344CB8AC3E}">
        <p14:creationId xmlns:p14="http://schemas.microsoft.com/office/powerpoint/2010/main" val="300766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10"/>
          </p:nvPr>
        </p:nvSpPr>
        <p:spPr/>
        <p:txBody>
          <a:bodyPr/>
          <a:lstStyle/>
          <a:p>
            <a:fld id="{444F388C-E1DB-4427-A214-76D73B147549}" type="slidenum">
              <a:rPr lang="da-DK" smtClean="0"/>
              <a:t>3</a:t>
            </a:fld>
            <a:endParaRPr lang="da-DK"/>
          </a:p>
        </p:txBody>
      </p:sp>
    </p:spTree>
    <p:extLst>
      <p:ext uri="{BB962C8B-B14F-4D97-AF65-F5344CB8AC3E}">
        <p14:creationId xmlns:p14="http://schemas.microsoft.com/office/powerpoint/2010/main" val="388628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dirty="0"/>
          </a:p>
        </p:txBody>
      </p:sp>
      <p:sp>
        <p:nvSpPr>
          <p:cNvPr id="4" name="Pladsholder til slidenummer 3"/>
          <p:cNvSpPr>
            <a:spLocks noGrp="1"/>
          </p:cNvSpPr>
          <p:nvPr>
            <p:ph type="sldNum" sz="quarter" idx="10"/>
          </p:nvPr>
        </p:nvSpPr>
        <p:spPr/>
        <p:txBody>
          <a:bodyPr/>
          <a:lstStyle/>
          <a:p>
            <a:fld id="{444F388C-E1DB-4427-A214-76D73B147549}" type="slidenum">
              <a:rPr lang="da-DK" smtClean="0"/>
              <a:t>4</a:t>
            </a:fld>
            <a:endParaRPr lang="da-DK"/>
          </a:p>
        </p:txBody>
      </p:sp>
    </p:spTree>
    <p:extLst>
      <p:ext uri="{BB962C8B-B14F-4D97-AF65-F5344CB8AC3E}">
        <p14:creationId xmlns:p14="http://schemas.microsoft.com/office/powerpoint/2010/main" val="230050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444F388C-E1DB-4427-A214-76D73B147549}" type="slidenum">
              <a:rPr lang="da-DK" smtClean="0"/>
              <a:t>5</a:t>
            </a:fld>
            <a:endParaRPr lang="da-DK"/>
          </a:p>
        </p:txBody>
      </p:sp>
    </p:spTree>
    <p:extLst>
      <p:ext uri="{BB962C8B-B14F-4D97-AF65-F5344CB8AC3E}">
        <p14:creationId xmlns:p14="http://schemas.microsoft.com/office/powerpoint/2010/main" val="116573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44F388C-E1DB-4427-A214-76D73B147549}" type="slidenum">
              <a:rPr lang="da-DK" smtClean="0"/>
              <a:t>6</a:t>
            </a:fld>
            <a:endParaRPr lang="da-DK"/>
          </a:p>
        </p:txBody>
      </p:sp>
    </p:spTree>
    <p:extLst>
      <p:ext uri="{BB962C8B-B14F-4D97-AF65-F5344CB8AC3E}">
        <p14:creationId xmlns:p14="http://schemas.microsoft.com/office/powerpoint/2010/main" val="335876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44F388C-E1DB-4427-A214-76D73B147549}" type="slidenum">
              <a:rPr lang="da-DK" smtClean="0"/>
              <a:t>7</a:t>
            </a:fld>
            <a:endParaRPr lang="da-DK"/>
          </a:p>
        </p:txBody>
      </p:sp>
    </p:spTree>
    <p:extLst>
      <p:ext uri="{BB962C8B-B14F-4D97-AF65-F5344CB8AC3E}">
        <p14:creationId xmlns:p14="http://schemas.microsoft.com/office/powerpoint/2010/main" val="368551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dirty="0"/>
          </a:p>
        </p:txBody>
      </p:sp>
      <p:sp>
        <p:nvSpPr>
          <p:cNvPr id="4" name="Pladsholder til slidenummer 3"/>
          <p:cNvSpPr>
            <a:spLocks noGrp="1"/>
          </p:cNvSpPr>
          <p:nvPr>
            <p:ph type="sldNum" sz="quarter" idx="10"/>
          </p:nvPr>
        </p:nvSpPr>
        <p:spPr/>
        <p:txBody>
          <a:bodyPr/>
          <a:lstStyle/>
          <a:p>
            <a:fld id="{444F388C-E1DB-4427-A214-76D73B147549}" type="slidenum">
              <a:rPr lang="da-DK" smtClean="0"/>
              <a:t>8</a:t>
            </a:fld>
            <a:endParaRPr lang="da-DK"/>
          </a:p>
        </p:txBody>
      </p:sp>
    </p:spTree>
    <p:extLst>
      <p:ext uri="{BB962C8B-B14F-4D97-AF65-F5344CB8AC3E}">
        <p14:creationId xmlns:p14="http://schemas.microsoft.com/office/powerpoint/2010/main" val="250207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p:txBody>
      </p:sp>
      <p:sp>
        <p:nvSpPr>
          <p:cNvPr id="4" name="Pladsholder til slidenummer 3"/>
          <p:cNvSpPr>
            <a:spLocks noGrp="1"/>
          </p:cNvSpPr>
          <p:nvPr>
            <p:ph type="sldNum" sz="quarter" idx="10"/>
          </p:nvPr>
        </p:nvSpPr>
        <p:spPr/>
        <p:txBody>
          <a:bodyPr/>
          <a:lstStyle/>
          <a:p>
            <a:fld id="{444F388C-E1DB-4427-A214-76D73B147549}" type="slidenum">
              <a:rPr lang="da-DK" smtClean="0"/>
              <a:t>9</a:t>
            </a:fld>
            <a:endParaRPr lang="da-DK"/>
          </a:p>
        </p:txBody>
      </p:sp>
    </p:spTree>
    <p:extLst>
      <p:ext uri="{BB962C8B-B14F-4D97-AF65-F5344CB8AC3E}">
        <p14:creationId xmlns:p14="http://schemas.microsoft.com/office/powerpoint/2010/main" val="55344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708FA9CA-EB79-4A0F-9C71-B8E5B092AC46}" type="datetime1">
              <a:rPr lang="en-US" smtClean="0"/>
              <a:t>2/20/2020</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1A3A5EB9-95A3-44E6-84C1-9D7A93903C45}" type="datetime1">
              <a:rPr lang="en-US" smtClean="0"/>
              <a:t>2/20/2020</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EC997AB7-BCA6-40C9-8060-38F3348CBCC7}" type="datetime1">
              <a:rPr lang="en-US" smtClean="0"/>
              <a:t>2/20/2020</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val 8"/>
          <p:cNvSpPr>
            <a:spLocks noChangeAspect="1"/>
          </p:cNvSpPr>
          <p:nvPr userDrawn="1"/>
        </p:nvSpPr>
        <p:spPr>
          <a:xfrm>
            <a:off x="336000" y="3024000"/>
            <a:ext cx="336000" cy="252000"/>
          </a:xfrm>
          <a:prstGeom prst="ellipse">
            <a:avLst/>
          </a:prstGeom>
          <a:solidFill>
            <a:srgbClr val="8A15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xt Placeholder 10"/>
          <p:cNvSpPr>
            <a:spLocks noGrp="1"/>
          </p:cNvSpPr>
          <p:nvPr>
            <p:ph type="body" sz="quarter" idx="10" hasCustomPrompt="1"/>
          </p:nvPr>
        </p:nvSpPr>
        <p:spPr>
          <a:xfrm>
            <a:off x="1320000" y="2772001"/>
            <a:ext cx="10032000" cy="719167"/>
          </a:xfrm>
          <a:prstGeom prst="rect">
            <a:avLst/>
          </a:prstGeom>
        </p:spPr>
        <p:txBody>
          <a:bodyPr/>
          <a:lstStyle>
            <a:lvl1pPr marL="0" indent="0">
              <a:lnSpc>
                <a:spcPts val="5800"/>
              </a:lnSpc>
              <a:spcBef>
                <a:spcPts val="0"/>
              </a:spcBef>
              <a:buNone/>
              <a:defRPr sz="5600" b="1" baseline="0">
                <a:solidFill>
                  <a:srgbClr val="8A1531"/>
                </a:solidFill>
              </a:defRPr>
            </a:lvl1pPr>
          </a:lstStyle>
          <a:p>
            <a:pPr lvl="0"/>
            <a:r>
              <a:rPr lang="da-DK" noProof="0"/>
              <a:t>Velkommen til Hørsholm</a:t>
            </a:r>
          </a:p>
        </p:txBody>
      </p:sp>
      <p:sp>
        <p:nvSpPr>
          <p:cNvPr id="13" name="Text Placeholder 12"/>
          <p:cNvSpPr>
            <a:spLocks noGrp="1"/>
          </p:cNvSpPr>
          <p:nvPr>
            <p:ph type="body" sz="quarter" idx="11" hasCustomPrompt="1"/>
          </p:nvPr>
        </p:nvSpPr>
        <p:spPr>
          <a:xfrm>
            <a:off x="1320000" y="3762000"/>
            <a:ext cx="10032000" cy="1562400"/>
          </a:xfrm>
          <a:prstGeom prst="rect">
            <a:avLst/>
          </a:prstGeom>
        </p:spPr>
        <p:txBody>
          <a:bodyPr/>
          <a:lstStyle>
            <a:lvl1pPr marL="0" indent="0">
              <a:lnSpc>
                <a:spcPts val="3200"/>
              </a:lnSpc>
              <a:spcBef>
                <a:spcPts val="0"/>
              </a:spcBef>
              <a:buNone/>
              <a:defRPr sz="2800" b="1" baseline="0">
                <a:solidFill>
                  <a:srgbClr val="8A1531"/>
                </a:solidFill>
              </a:defRPr>
            </a:lvl1pPr>
          </a:lstStyle>
          <a:p>
            <a:pPr lvl="0"/>
            <a:r>
              <a:rPr lang="da-DK" noProof="0"/>
              <a:t>Underoverskrift</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1768" t="30972" r="18468" b="54722"/>
          <a:stretch/>
        </p:blipFill>
        <p:spPr>
          <a:xfrm>
            <a:off x="480001" y="360000"/>
            <a:ext cx="3464385" cy="756000"/>
          </a:xfrm>
          <a:prstGeom prst="rect">
            <a:avLst/>
          </a:prstGeom>
        </p:spPr>
      </p:pic>
      <p:sp>
        <p:nvSpPr>
          <p:cNvPr id="2" name="Rectangle 1"/>
          <p:cNvSpPr/>
          <p:nvPr userDrawn="1"/>
        </p:nvSpPr>
        <p:spPr>
          <a:xfrm>
            <a:off x="5765799" y="6263167"/>
            <a:ext cx="1001320" cy="51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adsholder til dato 3"/>
          <p:cNvSpPr>
            <a:spLocks noGrp="1"/>
          </p:cNvSpPr>
          <p:nvPr>
            <p:ph type="dt" sz="half" idx="2"/>
          </p:nvPr>
        </p:nvSpPr>
        <p:spPr>
          <a:xfrm>
            <a:off x="5668800" y="6433200"/>
            <a:ext cx="1402560" cy="244800"/>
          </a:xfrm>
          <a:prstGeom prst="rect">
            <a:avLst/>
          </a:prstGeom>
        </p:spPr>
        <p:txBody>
          <a:bodyPr vert="horz" lIns="91440" tIns="45720" rIns="91440" bIns="45720" rtlCol="0" anchor="ctr"/>
          <a:lstStyle>
            <a:lvl1pPr algn="l">
              <a:defRPr sz="1000">
                <a:solidFill>
                  <a:schemeClr val="tx1"/>
                </a:solidFill>
                <a:latin typeface="+mj-lt"/>
              </a:defRPr>
            </a:lvl1pPr>
          </a:lstStyle>
          <a:p>
            <a:fld id="{6AF91839-106C-4A77-A9B2-D34CCEF7DEFE}" type="datetimeFigureOut">
              <a:rPr lang="da-DK" smtClean="0"/>
              <a:pPr/>
              <a:t>20-02-2020</a:t>
            </a:fld>
            <a:endParaRPr lang="da-DK"/>
          </a:p>
        </p:txBody>
      </p:sp>
    </p:spTree>
    <p:extLst>
      <p:ext uri="{BB962C8B-B14F-4D97-AF65-F5344CB8AC3E}">
        <p14:creationId xmlns:p14="http://schemas.microsoft.com/office/powerpoint/2010/main" val="241087978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nderside med tek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p:cNvSpPr>
            <a:spLocks noChangeAspect="1"/>
          </p:cNvSpPr>
          <p:nvPr userDrawn="1"/>
        </p:nvSpPr>
        <p:spPr>
          <a:xfrm>
            <a:off x="67200" y="2016000"/>
            <a:ext cx="240000" cy="180000"/>
          </a:xfrm>
          <a:prstGeom prst="ellipse">
            <a:avLst/>
          </a:prstGeom>
          <a:solidFill>
            <a:srgbClr val="8A15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000"/>
              </a:lnSpc>
            </a:pPr>
            <a:endParaRPr lang="da-DK"/>
          </a:p>
        </p:txBody>
      </p:sp>
      <p:sp>
        <p:nvSpPr>
          <p:cNvPr id="9" name="Text Placeholder 8"/>
          <p:cNvSpPr>
            <a:spLocks noGrp="1"/>
          </p:cNvSpPr>
          <p:nvPr>
            <p:ph type="body" sz="quarter" idx="10" hasCustomPrompt="1"/>
          </p:nvPr>
        </p:nvSpPr>
        <p:spPr>
          <a:xfrm>
            <a:off x="1320000" y="1803401"/>
            <a:ext cx="9720000" cy="519670"/>
          </a:xfrm>
          <a:prstGeom prst="rect">
            <a:avLst/>
          </a:prstGeom>
        </p:spPr>
        <p:txBody>
          <a:bodyPr/>
          <a:lstStyle>
            <a:lvl1pPr marL="0" indent="0">
              <a:lnSpc>
                <a:spcPts val="4500"/>
              </a:lnSpc>
              <a:buNone/>
              <a:defRPr sz="4000">
                <a:solidFill>
                  <a:srgbClr val="8A1531"/>
                </a:solidFill>
              </a:defRPr>
            </a:lvl1pPr>
          </a:lstStyle>
          <a:p>
            <a:pPr lvl="0"/>
            <a:r>
              <a:rPr lang="da-DK"/>
              <a:t>Overskrift</a:t>
            </a:r>
          </a:p>
        </p:txBody>
      </p:sp>
      <p:sp>
        <p:nvSpPr>
          <p:cNvPr id="13" name="Text Placeholder 12"/>
          <p:cNvSpPr>
            <a:spLocks noGrp="1"/>
          </p:cNvSpPr>
          <p:nvPr>
            <p:ph type="body" sz="quarter" idx="12" hasCustomPrompt="1"/>
          </p:nvPr>
        </p:nvSpPr>
        <p:spPr>
          <a:xfrm>
            <a:off x="6312000" y="2448000"/>
            <a:ext cx="4704000" cy="3240000"/>
          </a:xfrm>
          <a:prstGeom prst="rect">
            <a:avLst/>
          </a:prstGeom>
        </p:spPr>
        <p:txBody>
          <a:bodyPr/>
          <a:lstStyle>
            <a:lvl1pPr>
              <a:lnSpc>
                <a:spcPct val="92000"/>
              </a:lnSpc>
              <a:spcBef>
                <a:spcPts val="0"/>
              </a:spcBef>
              <a:defRPr sz="2000"/>
            </a:lvl1pPr>
            <a:lvl2pPr>
              <a:lnSpc>
                <a:spcPct val="92000"/>
              </a:lnSpc>
              <a:defRPr sz="2000"/>
            </a:lvl2pPr>
            <a:lvl3pPr>
              <a:lnSpc>
                <a:spcPct val="92000"/>
              </a:lnSpc>
              <a:defRPr sz="2000"/>
            </a:lvl3pPr>
            <a:lvl4pPr>
              <a:lnSpc>
                <a:spcPct val="92000"/>
              </a:lnSpc>
              <a:defRPr sz="2000"/>
            </a:lvl4pPr>
            <a:lvl5pPr>
              <a:lnSpc>
                <a:spcPct val="92000"/>
              </a:lnSpc>
              <a:defRPr sz="2000"/>
            </a:lvl5pPr>
            <a:lvl6pPr>
              <a:lnSpc>
                <a:spcPct val="92000"/>
              </a:lnSpc>
              <a:defRPr sz="2000"/>
            </a:lvl6pPr>
            <a:lvl7pPr marL="2743200" indent="0">
              <a:buNone/>
              <a:defRPr/>
            </a:lvl7pPr>
          </a:lstStyle>
          <a:p>
            <a:pPr lvl="0"/>
            <a:r>
              <a:rPr lang="da-DK"/>
              <a:t>Punktopstilling</a:t>
            </a:r>
          </a:p>
          <a:p>
            <a:pPr lvl="1"/>
            <a:r>
              <a:rPr lang="da-DK"/>
              <a:t>Punkt</a:t>
            </a:r>
          </a:p>
          <a:p>
            <a:pPr lvl="2"/>
            <a:r>
              <a:rPr lang="da-DK"/>
              <a:t>Punkt</a:t>
            </a:r>
          </a:p>
          <a:p>
            <a:pPr lvl="3"/>
            <a:r>
              <a:rPr lang="da-DK"/>
              <a:t>Punkt</a:t>
            </a:r>
          </a:p>
          <a:p>
            <a:pPr lvl="4"/>
            <a:r>
              <a:rPr lang="da-DK"/>
              <a:t>Punkt</a:t>
            </a:r>
          </a:p>
          <a:p>
            <a:pPr lvl="5"/>
            <a:r>
              <a:rPr lang="da-DK"/>
              <a:t>Punkt</a:t>
            </a:r>
          </a:p>
        </p:txBody>
      </p:sp>
      <p:pic>
        <p:nvPicPr>
          <p:cNvPr id="8" name="Picture 2" descr="W:\Programmering\Hørsholm Kommune\1150-2614-LHS\Modtagene filer\HK_Logo_cmyk_36_S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0000" y="360001"/>
            <a:ext cx="1752600" cy="384175"/>
          </a:xfrm>
          <a:prstGeom prst="rect">
            <a:avLst/>
          </a:prstGeom>
          <a:noFill/>
          <a:extLst>
            <a:ext uri="{909E8E84-426E-40DD-AFC4-6F175D3DCCD1}">
              <a14:hiddenFill xmlns:a14="http://schemas.microsoft.com/office/drawing/2010/main">
                <a:solidFill>
                  <a:srgbClr val="FFFFFF"/>
                </a:solidFill>
              </a14:hiddenFill>
            </a:ext>
          </a:extLst>
        </p:spPr>
      </p:pic>
      <p:sp>
        <p:nvSpPr>
          <p:cNvPr id="10" name="Pladsholder til diasnummer 5"/>
          <p:cNvSpPr>
            <a:spLocks noGrp="1"/>
          </p:cNvSpPr>
          <p:nvPr>
            <p:ph type="sldNum" sz="quarter" idx="4"/>
          </p:nvPr>
        </p:nvSpPr>
        <p:spPr>
          <a:xfrm>
            <a:off x="6096000" y="6426000"/>
            <a:ext cx="556800" cy="252000"/>
          </a:xfrm>
          <a:prstGeom prst="rect">
            <a:avLst/>
          </a:prstGeom>
        </p:spPr>
        <p:txBody>
          <a:bodyPr vert="horz" lIns="91440" tIns="45720" rIns="91440" bIns="45720" rtlCol="0" anchor="ctr"/>
          <a:lstStyle>
            <a:lvl1pPr algn="r">
              <a:defRPr sz="1000">
                <a:solidFill>
                  <a:schemeClr val="tx1"/>
                </a:solidFill>
                <a:latin typeface="+mj-lt"/>
              </a:defRPr>
            </a:lvl1pPr>
          </a:lstStyle>
          <a:p>
            <a:fld id="{B6E6AFEE-08CE-4541-8E8C-A2006F0F49B1}" type="slidenum">
              <a:rPr lang="da-DK" smtClean="0"/>
              <a:pPr/>
              <a:t>‹nr.›</a:t>
            </a:fld>
            <a:endParaRPr lang="da-DK"/>
          </a:p>
        </p:txBody>
      </p:sp>
      <p:sp>
        <p:nvSpPr>
          <p:cNvPr id="14" name="Text Placeholder 12"/>
          <p:cNvSpPr>
            <a:spLocks noGrp="1"/>
          </p:cNvSpPr>
          <p:nvPr>
            <p:ph type="body" sz="quarter" idx="13" hasCustomPrompt="1"/>
          </p:nvPr>
        </p:nvSpPr>
        <p:spPr>
          <a:xfrm>
            <a:off x="1320000" y="2448000"/>
            <a:ext cx="4704000" cy="3240000"/>
          </a:xfrm>
          <a:prstGeom prst="rect">
            <a:avLst/>
          </a:prstGeom>
        </p:spPr>
        <p:txBody>
          <a:bodyPr/>
          <a:lstStyle>
            <a:lvl1pPr marL="0" indent="0">
              <a:lnSpc>
                <a:spcPct val="92000"/>
              </a:lnSpc>
              <a:spcBef>
                <a:spcPts val="0"/>
              </a:spcBef>
              <a:buFont typeface="Arial" panose="020B0604020202020204" pitchFamily="34" charset="0"/>
              <a:buNone/>
              <a:defRPr sz="2000"/>
            </a:lvl1pPr>
            <a:lvl2pPr>
              <a:lnSpc>
                <a:spcPct val="92000"/>
              </a:lnSpc>
              <a:defRPr sz="2000"/>
            </a:lvl2pPr>
            <a:lvl3pPr>
              <a:lnSpc>
                <a:spcPct val="92000"/>
              </a:lnSpc>
              <a:defRPr sz="2000"/>
            </a:lvl3pPr>
            <a:lvl4pPr>
              <a:lnSpc>
                <a:spcPct val="92000"/>
              </a:lnSpc>
              <a:defRPr sz="2000"/>
            </a:lvl4pPr>
            <a:lvl5pPr>
              <a:lnSpc>
                <a:spcPct val="92000"/>
              </a:lnSpc>
              <a:defRPr sz="2000"/>
            </a:lvl5pPr>
            <a:lvl6pPr>
              <a:lnSpc>
                <a:spcPct val="92000"/>
              </a:lnSpc>
              <a:defRPr sz="2000"/>
            </a:lvl6pPr>
            <a:lvl7pPr marL="2743200" indent="0">
              <a:buNone/>
              <a:defRPr/>
            </a:lvl7pPr>
          </a:lstStyle>
          <a:p>
            <a:pPr lvl="0"/>
            <a:r>
              <a:rPr lang="da-DK"/>
              <a:t>Brødtekst</a:t>
            </a:r>
          </a:p>
        </p:txBody>
      </p:sp>
    </p:spTree>
    <p:extLst>
      <p:ext uri="{BB962C8B-B14F-4D97-AF65-F5344CB8AC3E}">
        <p14:creationId xmlns:p14="http://schemas.microsoft.com/office/powerpoint/2010/main" val="38787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4C15E45B-8F43-4F27-8BFC-D25574CC6D19}" type="datetime1">
              <a:rPr lang="en-US" smtClean="0"/>
              <a:t>2/20/2020</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5BEF4E99-9CC6-4202-A4B1-F9668CA229BD}" type="datetime1">
              <a:rPr lang="en-US" smtClean="0"/>
              <a:t>2/20/2020</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AF95F8BA-64AF-47B7-847E-523623B17AF7}" type="datetime1">
              <a:rPr lang="en-US" smtClean="0"/>
              <a:t>2/20/2020</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7A8A978E-8AA8-468D-9CEB-70E72A3BED50}" type="datetime1">
              <a:rPr lang="en-US" smtClean="0"/>
              <a:t>2/20/2020</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D4B2B2D0-2E36-4071-9EEC-9BCA6203E13E}" type="datetime1">
              <a:rPr lang="en-US" smtClean="0"/>
              <a:t>2/20/2020</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CD9B843-30CD-4712-BAEA-1E250187CBF9}" type="datetime1">
              <a:rPr lang="en-US" smtClean="0"/>
              <a:t>2/20/2020</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27E8949E-65CC-4913-BC85-BF2C2B92876F}" type="datetime1">
              <a:rPr lang="en-US" smtClean="0"/>
              <a:t>2/20/2020</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BFB69D2-E886-4A4F-90E7-1138D516560E}" type="datetime1">
              <a:rPr lang="en-US" smtClean="0"/>
              <a:t>2/20/2020</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92CEC-AF15-4657-A93F-3844B1AD6394}" type="datetime1">
              <a:rPr lang="en-US" smtClean="0"/>
              <a:t>2/20/2020</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svg"/><Relationship Id="rId1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17" Type="http://schemas.openxmlformats.org/officeDocument/2006/relationships/image" Target="../media/image22.svg"/><Relationship Id="rId2" Type="http://schemas.openxmlformats.org/officeDocument/2006/relationships/notesSlide" Target="../notesSlides/notesSlide1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4.sv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t billede, der indeholder tekst&#10;&#10;Beskrivelse, der er oprettet med meget høj tiltro">
            <a:extLst>
              <a:ext uri="{FF2B5EF4-FFF2-40B4-BE49-F238E27FC236}">
                <a16:creationId xmlns:a16="http://schemas.microsoft.com/office/drawing/2014/main" xmlns="" id="{FDE0A7D3-55FB-4B4E-924E-7B68F0C7A762}"/>
              </a:ext>
            </a:extLst>
          </p:cNvPr>
          <p:cNvPicPr>
            <a:picLocks noChangeAspect="1"/>
          </p:cNvPicPr>
          <p:nvPr/>
        </p:nvPicPr>
        <p:blipFill>
          <a:blip r:embed="rId3"/>
          <a:stretch>
            <a:fillRect/>
          </a:stretch>
        </p:blipFill>
        <p:spPr>
          <a:xfrm>
            <a:off x="272143" y="1143000"/>
            <a:ext cx="10946196" cy="5704109"/>
          </a:xfrm>
          <a:prstGeom prst="rect">
            <a:avLst/>
          </a:prstGeom>
        </p:spPr>
      </p:pic>
      <p:sp>
        <p:nvSpPr>
          <p:cNvPr id="2" name="Text Placeholder 1"/>
          <p:cNvSpPr>
            <a:spLocks noGrp="1"/>
          </p:cNvSpPr>
          <p:nvPr>
            <p:ph type="body" sz="quarter" idx="10"/>
          </p:nvPr>
        </p:nvSpPr>
        <p:spPr>
          <a:xfrm>
            <a:off x="1320000" y="2642605"/>
            <a:ext cx="10032000" cy="848563"/>
          </a:xfrm>
        </p:spPr>
        <p:txBody>
          <a:bodyPr>
            <a:normAutofit/>
          </a:bodyPr>
          <a:lstStyle/>
          <a:p>
            <a:r>
              <a:rPr lang="da-DK" sz="4800" dirty="0"/>
              <a:t>Vision for 0-18 års området</a:t>
            </a:r>
          </a:p>
        </p:txBody>
      </p:sp>
      <p:sp>
        <p:nvSpPr>
          <p:cNvPr id="3" name="Text Placeholder 2"/>
          <p:cNvSpPr>
            <a:spLocks noGrp="1"/>
          </p:cNvSpPr>
          <p:nvPr>
            <p:ph type="body" sz="quarter" idx="11"/>
          </p:nvPr>
        </p:nvSpPr>
        <p:spPr/>
        <p:txBody>
          <a:bodyPr vert="horz" lIns="91440" tIns="45720" rIns="91440" bIns="45720" rtlCol="0" anchor="t">
            <a:normAutofit/>
          </a:bodyPr>
          <a:lstStyle/>
          <a:p>
            <a:r>
              <a:rPr lang="da-DK" dirty="0"/>
              <a:t>6. februar 2020</a:t>
            </a:r>
          </a:p>
        </p:txBody>
      </p:sp>
      <p:sp>
        <p:nvSpPr>
          <p:cNvPr id="5" name="Pladsholder til dato 4"/>
          <p:cNvSpPr>
            <a:spLocks noGrp="1"/>
          </p:cNvSpPr>
          <p:nvPr>
            <p:ph type="dt" sz="half" idx="2"/>
          </p:nvPr>
        </p:nvSpPr>
        <p:spPr/>
        <p:txBody>
          <a:bodyPr/>
          <a:lstStyle/>
          <a:p>
            <a:fld id="{8E28FC4F-F98D-402C-A3B7-5FC42C7831FD}" type="datetime1">
              <a:rPr lang="da-DK" smtClean="0"/>
              <a:t>20-02-2020</a:t>
            </a:fld>
            <a:endParaRPr lang="da-DK"/>
          </a:p>
        </p:txBody>
      </p:sp>
    </p:spTree>
    <p:extLst>
      <p:ext uri="{BB962C8B-B14F-4D97-AF65-F5344CB8AC3E}">
        <p14:creationId xmlns:p14="http://schemas.microsoft.com/office/powerpoint/2010/main" val="3018490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944" y="675577"/>
            <a:ext cx="10515600" cy="1325563"/>
          </a:xfrm>
        </p:spPr>
        <p:txBody>
          <a:bodyPr>
            <a:normAutofit/>
          </a:bodyPr>
          <a:lstStyle/>
          <a:p>
            <a:r>
              <a:rPr lang="da-DK" sz="5400" b="1" dirty="0">
                <a:solidFill>
                  <a:schemeClr val="accent3">
                    <a:lumMod val="50000"/>
                  </a:schemeClr>
                </a:solidFill>
              </a:rPr>
              <a:t>Arbejde videre med visionen…</a:t>
            </a:r>
          </a:p>
        </p:txBody>
      </p:sp>
      <p:sp>
        <p:nvSpPr>
          <p:cNvPr id="3" name="Pladsholder til indhold 2"/>
          <p:cNvSpPr>
            <a:spLocks noGrp="1"/>
          </p:cNvSpPr>
          <p:nvPr>
            <p:ph idx="1"/>
          </p:nvPr>
        </p:nvSpPr>
        <p:spPr>
          <a:xfrm>
            <a:off x="576827" y="1730019"/>
            <a:ext cx="6040272" cy="4351338"/>
          </a:xfrm>
        </p:spPr>
        <p:txBody>
          <a:bodyPr>
            <a:normAutofit fontScale="25000" lnSpcReduction="20000"/>
          </a:bodyPr>
          <a:lstStyle/>
          <a:p>
            <a:pPr marL="0" indent="0">
              <a:buNone/>
            </a:pPr>
            <a:endParaRPr lang="da-DK" sz="8000" i="1" dirty="0"/>
          </a:p>
          <a:p>
            <a:pPr marL="0" indent="0">
              <a:buNone/>
            </a:pPr>
            <a:r>
              <a:rPr lang="da-DK" sz="8000" b="1" dirty="0"/>
              <a:t>Hvilken retning for 0-18 års området, skal vi arbejde hen i mod?</a:t>
            </a:r>
          </a:p>
          <a:p>
            <a:pPr marL="0" indent="0">
              <a:buNone/>
            </a:pPr>
            <a:endParaRPr lang="da-DK" sz="8000" b="1" dirty="0"/>
          </a:p>
          <a:p>
            <a:pPr marL="514350" indent="-514350">
              <a:buFont typeface="+mj-lt"/>
              <a:buAutoNum type="arabicPeriod"/>
            </a:pPr>
            <a:r>
              <a:rPr lang="da-DK" sz="8000" dirty="0"/>
              <a:t>Skriv sætninger/ udsagn ned – individuelt</a:t>
            </a:r>
            <a:br>
              <a:rPr lang="da-DK" sz="8000" dirty="0"/>
            </a:br>
            <a:endParaRPr lang="da-DK" sz="8000" dirty="0"/>
          </a:p>
          <a:p>
            <a:pPr marL="514350" indent="-514350">
              <a:buFont typeface="+mj-lt"/>
              <a:buAutoNum type="arabicPeriod"/>
            </a:pPr>
            <a:r>
              <a:rPr lang="da-DK" sz="8000" dirty="0"/>
              <a:t>Udveksle bud parvis. Opsummere fælles vigtigste bud</a:t>
            </a:r>
            <a:br>
              <a:rPr lang="da-DK" sz="8000" dirty="0"/>
            </a:br>
            <a:endParaRPr lang="da-DK" sz="8000" dirty="0"/>
          </a:p>
          <a:p>
            <a:pPr marL="514350" indent="-514350">
              <a:buFont typeface="+mj-lt"/>
              <a:buAutoNum type="arabicPeriod"/>
            </a:pPr>
            <a:r>
              <a:rPr lang="da-DK" sz="8000" dirty="0"/>
              <a:t>Dele jeres bud med resten af bordet. Finde frem til de tre bedste bud på udsagn/sætninger på det, I mener skal være den overordnede retning og vision for fremtidens børneliv i Hørsholm 0-18 år </a:t>
            </a:r>
            <a:br>
              <a:rPr lang="da-DK" sz="8000" dirty="0"/>
            </a:br>
            <a:endParaRPr lang="da-DK" sz="8000" dirty="0"/>
          </a:p>
          <a:p>
            <a:pPr marL="514350" indent="-514350">
              <a:buFont typeface="+mj-lt"/>
              <a:buAutoNum type="arabicPeriod"/>
            </a:pPr>
            <a:r>
              <a:rPr lang="da-DK" sz="8000" dirty="0"/>
              <a:t>Hænge jeres bud op </a:t>
            </a:r>
          </a:p>
          <a:p>
            <a:pPr marL="514350" indent="-514350">
              <a:buFont typeface="+mj-lt"/>
              <a:buAutoNum type="arabicPeriod"/>
            </a:pPr>
            <a:endParaRPr lang="da-DK" dirty="0"/>
          </a:p>
          <a:p>
            <a:pPr marL="0" indent="0">
              <a:buNone/>
            </a:pPr>
            <a:endParaRPr lang="da-DK" dirty="0"/>
          </a:p>
          <a:p>
            <a:pPr marL="0" indent="0">
              <a:buNone/>
            </a:pPr>
            <a:r>
              <a:rPr lang="da-DK" dirty="0"/>
              <a:t/>
            </a:r>
            <a:br>
              <a:rPr lang="da-DK" dirty="0"/>
            </a:br>
            <a:endParaRPr lang="da-DK" dirty="0"/>
          </a:p>
          <a:p>
            <a:endParaRPr lang="da-DK" dirty="0"/>
          </a:p>
        </p:txBody>
      </p:sp>
      <p:pic>
        <p:nvPicPr>
          <p:cNvPr id="4" name="Billede 3" descr="Logo" title="Logo"/>
          <p:cNvPicPr/>
          <p:nvPr/>
        </p:nvPicPr>
        <p:blipFill>
          <a:blip r:embed="rId3"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pic>
        <p:nvPicPr>
          <p:cNvPr id="5"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ChangeAspect="1"/>
          </p:cNvPicPr>
          <p:nvPr/>
        </p:nvPicPr>
        <p:blipFill rotWithShape="1">
          <a:blip r:embed="rId4"/>
          <a:srcRect b="7739"/>
          <a:stretch/>
        </p:blipFill>
        <p:spPr>
          <a:xfrm>
            <a:off x="7825886" y="2451743"/>
            <a:ext cx="2959630" cy="3629615"/>
          </a:xfrm>
          <a:prstGeom prst="rect">
            <a:avLst/>
          </a:prstGeom>
        </p:spPr>
      </p:pic>
      <p:sp>
        <p:nvSpPr>
          <p:cNvPr id="6" name="Forbindelse 5"/>
          <p:cNvSpPr/>
          <p:nvPr/>
        </p:nvSpPr>
        <p:spPr>
          <a:xfrm>
            <a:off x="6927399" y="2486334"/>
            <a:ext cx="1620257" cy="1539635"/>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Lære at lære</a:t>
            </a:r>
          </a:p>
        </p:txBody>
      </p:sp>
      <p:sp>
        <p:nvSpPr>
          <p:cNvPr id="7" name="Forbindelse 6"/>
          <p:cNvSpPr/>
          <p:nvPr/>
        </p:nvSpPr>
        <p:spPr>
          <a:xfrm>
            <a:off x="10027919" y="2521442"/>
            <a:ext cx="1689844" cy="1594400"/>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Dannelse og livsduelighed</a:t>
            </a:r>
          </a:p>
        </p:txBody>
      </p:sp>
      <p:sp>
        <p:nvSpPr>
          <p:cNvPr id="9" name="Forbindelse 8"/>
          <p:cNvSpPr/>
          <p:nvPr/>
        </p:nvSpPr>
        <p:spPr>
          <a:xfrm>
            <a:off x="6861210" y="4334758"/>
            <a:ext cx="1585277" cy="1490786"/>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Ledelse</a:t>
            </a:r>
          </a:p>
        </p:txBody>
      </p:sp>
      <p:sp>
        <p:nvSpPr>
          <p:cNvPr id="10" name="Forbindelse 9"/>
          <p:cNvSpPr/>
          <p:nvPr/>
        </p:nvSpPr>
        <p:spPr>
          <a:xfrm>
            <a:off x="8474414" y="5375798"/>
            <a:ext cx="1561426" cy="1411119"/>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Tidlig indsats</a:t>
            </a:r>
          </a:p>
        </p:txBody>
      </p:sp>
      <p:sp>
        <p:nvSpPr>
          <p:cNvPr id="11" name="Forbindelse 10"/>
          <p:cNvSpPr/>
          <p:nvPr/>
        </p:nvSpPr>
        <p:spPr>
          <a:xfrm>
            <a:off x="10139049" y="4266550"/>
            <a:ext cx="1655237" cy="1627201"/>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Høj faglighed</a:t>
            </a:r>
          </a:p>
        </p:txBody>
      </p:sp>
      <p:sp>
        <p:nvSpPr>
          <p:cNvPr id="8" name="Forbindelse 7"/>
          <p:cNvSpPr/>
          <p:nvPr/>
        </p:nvSpPr>
        <p:spPr>
          <a:xfrm>
            <a:off x="8446487" y="1275160"/>
            <a:ext cx="1713498" cy="1609288"/>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Trivsel, tryghed og fællesskab</a:t>
            </a:r>
          </a:p>
        </p:txBody>
      </p:sp>
      <p:sp>
        <p:nvSpPr>
          <p:cNvPr id="14" name="Forbindelse 13"/>
          <p:cNvSpPr/>
          <p:nvPr/>
        </p:nvSpPr>
        <p:spPr>
          <a:xfrm>
            <a:off x="8103092" y="3016978"/>
            <a:ext cx="2320121" cy="2246839"/>
          </a:xfrm>
          <a:prstGeom prst="flowChartConnector">
            <a:avLst/>
          </a:prstGeom>
          <a:solidFill>
            <a:srgbClr val="4D7A3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t>Samlet vision 0-18 år</a:t>
            </a:r>
          </a:p>
        </p:txBody>
      </p:sp>
      <p:sp>
        <p:nvSpPr>
          <p:cNvPr id="12" name="Tekstfelt 11"/>
          <p:cNvSpPr txBox="1"/>
          <p:nvPr/>
        </p:nvSpPr>
        <p:spPr>
          <a:xfrm rot="1046780">
            <a:off x="7762811" y="2779365"/>
            <a:ext cx="3000681" cy="2523768"/>
          </a:xfrm>
          <a:prstGeom prst="rect">
            <a:avLst/>
          </a:prstGeom>
          <a:solidFill>
            <a:schemeClr val="accent5">
              <a:lumMod val="60000"/>
              <a:lumOff val="40000"/>
            </a:schemeClr>
          </a:solidFill>
        </p:spPr>
        <p:txBody>
          <a:bodyPr wrap="square" rtlCol="0">
            <a:spAutoFit/>
          </a:bodyPr>
          <a:lstStyle/>
          <a:p>
            <a:r>
              <a:rPr lang="da-DK" sz="2000" b="1" dirty="0"/>
              <a:t>Kriterier for visionen</a:t>
            </a:r>
          </a:p>
          <a:p>
            <a:endParaRPr lang="da-DK" sz="2000" b="1" dirty="0"/>
          </a:p>
          <a:p>
            <a:pPr marL="285750" indent="-285750">
              <a:buFont typeface="Arial" panose="020B0604020202020204" pitchFamily="34" charset="0"/>
              <a:buChar char="•"/>
            </a:pPr>
            <a:r>
              <a:rPr lang="da-DK" sz="2000" dirty="0"/>
              <a:t>Visionær</a:t>
            </a:r>
          </a:p>
          <a:p>
            <a:endParaRPr lang="da-DK" sz="2000" dirty="0"/>
          </a:p>
          <a:p>
            <a:pPr marL="285750" indent="-285750">
              <a:buFont typeface="Arial" panose="020B0604020202020204" pitchFamily="34" charset="0"/>
              <a:buChar char="•"/>
            </a:pPr>
            <a:r>
              <a:rPr lang="da-DK" sz="2000" dirty="0"/>
              <a:t>Rummelig og samlende</a:t>
            </a:r>
          </a:p>
          <a:p>
            <a:endParaRPr lang="da-DK" sz="2000" dirty="0"/>
          </a:p>
          <a:p>
            <a:pPr marL="285750" indent="-285750">
              <a:buFont typeface="Arial" panose="020B0604020202020204" pitchFamily="34" charset="0"/>
              <a:buChar char="•"/>
            </a:pPr>
            <a:r>
              <a:rPr lang="da-DK" sz="2000" dirty="0"/>
              <a:t>Tænk stort og bredt</a:t>
            </a:r>
          </a:p>
          <a:p>
            <a:endParaRPr lang="da-DK" dirty="0"/>
          </a:p>
        </p:txBody>
      </p:sp>
    </p:spTree>
    <p:extLst>
      <p:ext uri="{BB962C8B-B14F-4D97-AF65-F5344CB8AC3E}">
        <p14:creationId xmlns:p14="http://schemas.microsoft.com/office/powerpoint/2010/main" val="38041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rot="5400000">
            <a:off x="2989861" y="-597362"/>
            <a:ext cx="6710094" cy="8215786"/>
          </a:xfrm>
        </p:spPr>
      </p:pic>
      <p:grpSp>
        <p:nvGrpSpPr>
          <p:cNvPr id="12" name="Gruppe 11"/>
          <p:cNvGrpSpPr/>
          <p:nvPr/>
        </p:nvGrpSpPr>
        <p:grpSpPr>
          <a:xfrm>
            <a:off x="1026106" y="372074"/>
            <a:ext cx="10637604" cy="6246467"/>
            <a:chOff x="5075096" y="872911"/>
            <a:chExt cx="8465068" cy="5761040"/>
          </a:xfrm>
        </p:grpSpPr>
        <p:sp>
          <p:nvSpPr>
            <p:cNvPr id="6" name="Forbindelse 5"/>
            <p:cNvSpPr/>
            <p:nvPr/>
          </p:nvSpPr>
          <p:spPr>
            <a:xfrm rot="5400000">
              <a:off x="10751603" y="5054593"/>
              <a:ext cx="1670145" cy="1488572"/>
            </a:xfrm>
            <a:prstGeom prst="flowChartConnector">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Lære at lære</a:t>
              </a:r>
            </a:p>
          </p:txBody>
        </p:sp>
        <p:sp>
          <p:nvSpPr>
            <p:cNvPr id="7" name="Forbindelse 6"/>
            <p:cNvSpPr/>
            <p:nvPr/>
          </p:nvSpPr>
          <p:spPr>
            <a:xfrm rot="5400000">
              <a:off x="10579982" y="958578"/>
              <a:ext cx="1579458" cy="1488572"/>
            </a:xfrm>
            <a:prstGeom prst="flowChartConnector">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Dannelse og livsduelighed</a:t>
              </a:r>
            </a:p>
          </p:txBody>
        </p:sp>
        <p:sp>
          <p:nvSpPr>
            <p:cNvPr id="8" name="Forbindelse 7"/>
            <p:cNvSpPr/>
            <p:nvPr/>
          </p:nvSpPr>
          <p:spPr>
            <a:xfrm rot="5400000">
              <a:off x="11939490" y="2985452"/>
              <a:ext cx="1695571" cy="1505777"/>
            </a:xfrm>
            <a:prstGeom prst="flowChartConnector">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Trivsel, tryghed og fællesskab</a:t>
              </a:r>
            </a:p>
          </p:txBody>
        </p:sp>
        <p:sp>
          <p:nvSpPr>
            <p:cNvPr id="9" name="Forbindelse 8"/>
            <p:cNvSpPr/>
            <p:nvPr/>
          </p:nvSpPr>
          <p:spPr>
            <a:xfrm rot="5400000">
              <a:off x="5705670" y="957578"/>
              <a:ext cx="1816116" cy="1646781"/>
            </a:xfrm>
            <a:prstGeom prst="flowChartConnector">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Ledelse</a:t>
              </a:r>
            </a:p>
          </p:txBody>
        </p:sp>
        <p:sp>
          <p:nvSpPr>
            <p:cNvPr id="10" name="Forbindelse 9"/>
            <p:cNvSpPr/>
            <p:nvPr/>
          </p:nvSpPr>
          <p:spPr>
            <a:xfrm rot="5400000">
              <a:off x="4958681" y="2805442"/>
              <a:ext cx="1897098" cy="1664267"/>
            </a:xfrm>
            <a:prstGeom prst="flowChartConnector">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Tidlig indsats</a:t>
              </a:r>
            </a:p>
          </p:txBody>
        </p:sp>
        <p:sp>
          <p:nvSpPr>
            <p:cNvPr id="11" name="Forbindelse 10"/>
            <p:cNvSpPr/>
            <p:nvPr/>
          </p:nvSpPr>
          <p:spPr>
            <a:xfrm rot="5400000">
              <a:off x="5684689" y="4649202"/>
              <a:ext cx="1946298" cy="1735001"/>
            </a:xfrm>
            <a:prstGeom prst="flowChartConnector">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accent3">
                      <a:lumMod val="50000"/>
                    </a:schemeClr>
                  </a:solidFill>
                </a:rPr>
                <a:t>Høj faglighed</a:t>
              </a:r>
            </a:p>
          </p:txBody>
        </p:sp>
      </p:grpSp>
      <p:sp>
        <p:nvSpPr>
          <p:cNvPr id="13" name="Afrundet rektangel 12"/>
          <p:cNvSpPr/>
          <p:nvPr/>
        </p:nvSpPr>
        <p:spPr>
          <a:xfrm>
            <a:off x="4105196" y="1432095"/>
            <a:ext cx="3658490" cy="4093699"/>
          </a:xfrm>
          <a:prstGeom prst="roundRect">
            <a:avLst/>
          </a:prstGeom>
          <a:solidFill>
            <a:srgbClr val="D6DCE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6829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572972" y="937808"/>
            <a:ext cx="9144000" cy="699029"/>
          </a:xfrm>
        </p:spPr>
        <p:txBody>
          <a:bodyPr>
            <a:normAutofit/>
          </a:bodyPr>
          <a:lstStyle/>
          <a:p>
            <a:pPr algn="l"/>
            <a:r>
              <a:rPr lang="da-DK" sz="4400" dirty="0"/>
              <a:t>Næste skridt…</a:t>
            </a:r>
          </a:p>
        </p:txBody>
      </p:sp>
      <p:sp>
        <p:nvSpPr>
          <p:cNvPr id="5" name="Undertitel 2"/>
          <p:cNvSpPr txBox="1">
            <a:spLocks/>
          </p:cNvSpPr>
          <p:nvPr/>
        </p:nvSpPr>
        <p:spPr>
          <a:xfrm>
            <a:off x="592667" y="2653771"/>
            <a:ext cx="9144000" cy="699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a-DK" sz="4400" dirty="0"/>
          </a:p>
        </p:txBody>
      </p:sp>
      <p:graphicFrame>
        <p:nvGraphicFramePr>
          <p:cNvPr id="6" name="Diagram 6">
            <a:extLst>
              <a:ext uri="{FF2B5EF4-FFF2-40B4-BE49-F238E27FC236}">
                <a16:creationId xmlns:a16="http://schemas.microsoft.com/office/drawing/2014/main" xmlns="" id="{5B7ADFF9-B2FE-4C4E-9DF8-67CC72934BD2}"/>
              </a:ext>
            </a:extLst>
          </p:cNvPr>
          <p:cNvGraphicFramePr/>
          <p:nvPr>
            <p:extLst>
              <p:ext uri="{D42A27DB-BD31-4B8C-83A1-F6EECF244321}">
                <p14:modId xmlns:p14="http://schemas.microsoft.com/office/powerpoint/2010/main" val="1763884469"/>
              </p:ext>
            </p:extLst>
          </p:nvPr>
        </p:nvGraphicFramePr>
        <p:xfrm>
          <a:off x="1657350" y="2451837"/>
          <a:ext cx="6975245" cy="310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4626" descr="Pil: Let kurve">
            <a:extLst>
              <a:ext uri="{FF2B5EF4-FFF2-40B4-BE49-F238E27FC236}">
                <a16:creationId xmlns:a16="http://schemas.microsoft.com/office/drawing/2014/main" xmlns="" id="{52B9C1CF-2AD6-4865-920B-D793A94DD1B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079117" y="3469373"/>
            <a:ext cx="1359705" cy="1322814"/>
          </a:xfrm>
          <a:prstGeom prst="rect">
            <a:avLst/>
          </a:prstGeom>
        </p:spPr>
      </p:pic>
      <p:pic>
        <p:nvPicPr>
          <p:cNvPr id="8" name="Graphic 3741" descr="V-formede pile">
            <a:extLst>
              <a:ext uri="{FF2B5EF4-FFF2-40B4-BE49-F238E27FC236}">
                <a16:creationId xmlns:a16="http://schemas.microsoft.com/office/drawing/2014/main" xmlns="" id="{8138BB4C-CA03-4CD9-A876-0437660BB06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5400000">
            <a:off x="3419894" y="5265793"/>
            <a:ext cx="914400" cy="574565"/>
          </a:xfrm>
          <a:prstGeom prst="rect">
            <a:avLst/>
          </a:prstGeom>
        </p:spPr>
      </p:pic>
      <p:pic>
        <p:nvPicPr>
          <p:cNvPr id="9" name="Graphic 3777" descr="Gruppe af mænd">
            <a:extLst>
              <a:ext uri="{FF2B5EF4-FFF2-40B4-BE49-F238E27FC236}">
                <a16:creationId xmlns:a16="http://schemas.microsoft.com/office/drawing/2014/main" xmlns="" id="{C07A8CD9-F55A-4D96-BE8D-9736940F1E66}"/>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053555" y="5731963"/>
            <a:ext cx="623597" cy="623597"/>
          </a:xfrm>
          <a:prstGeom prst="rect">
            <a:avLst/>
          </a:prstGeom>
        </p:spPr>
      </p:pic>
      <p:pic>
        <p:nvPicPr>
          <p:cNvPr id="10" name="Grafik 25" descr="Gruppe personer">
            <a:extLst>
              <a:ext uri="{FF2B5EF4-FFF2-40B4-BE49-F238E27FC236}">
                <a16:creationId xmlns:a16="http://schemas.microsoft.com/office/drawing/2014/main" xmlns="" id="{2EF33C28-0071-45DE-9B2E-205B87F472F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410719" y="4396867"/>
            <a:ext cx="949249" cy="949249"/>
          </a:xfrm>
          <a:prstGeom prst="rect">
            <a:avLst/>
          </a:prstGeom>
        </p:spPr>
      </p:pic>
      <p:sp>
        <p:nvSpPr>
          <p:cNvPr id="11" name="Pladsholder til tekst 4">
            <a:extLst>
              <a:ext uri="{FF2B5EF4-FFF2-40B4-BE49-F238E27FC236}">
                <a16:creationId xmlns:a16="http://schemas.microsoft.com/office/drawing/2014/main" xmlns="" id="{4087E5F3-0272-4EF6-AD18-45AD4E299453}"/>
              </a:ext>
            </a:extLst>
          </p:cNvPr>
          <p:cNvSpPr txBox="1">
            <a:spLocks/>
          </p:cNvSpPr>
          <p:nvPr/>
        </p:nvSpPr>
        <p:spPr>
          <a:xfrm>
            <a:off x="8908954" y="4503934"/>
            <a:ext cx="1700665" cy="673898"/>
          </a:xfrm>
          <a:prstGeom prst="rect">
            <a:avLst/>
          </a:prstGeom>
        </p:spPr>
        <p:txBody>
          <a:bodyPr anchor="t"/>
          <a:lstStyle>
            <a:lvl1pPr marL="228600" indent="-228600" algn="l" defTabSz="914400" rtl="0" eaLnBrk="1" latinLnBrk="0" hangingPunct="1">
              <a:lnSpc>
                <a:spcPct val="92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200" dirty="0"/>
              <a:t>Prioritere tiltag politisk og lokalt</a:t>
            </a:r>
            <a:endParaRPr lang="da-DK" b="1" dirty="0"/>
          </a:p>
        </p:txBody>
      </p:sp>
      <p:sp>
        <p:nvSpPr>
          <p:cNvPr id="12" name="Pladsholder til tekst 4">
            <a:extLst>
              <a:ext uri="{FF2B5EF4-FFF2-40B4-BE49-F238E27FC236}">
                <a16:creationId xmlns:a16="http://schemas.microsoft.com/office/drawing/2014/main" xmlns="" id="{4087E5F3-0272-4EF6-AD18-45AD4E299453}"/>
              </a:ext>
            </a:extLst>
          </p:cNvPr>
          <p:cNvSpPr txBox="1">
            <a:spLocks/>
          </p:cNvSpPr>
          <p:nvPr/>
        </p:nvSpPr>
        <p:spPr>
          <a:xfrm>
            <a:off x="2409002" y="5979314"/>
            <a:ext cx="1700665" cy="673898"/>
          </a:xfrm>
          <a:prstGeom prst="rect">
            <a:avLst/>
          </a:prstGeom>
        </p:spPr>
        <p:txBody>
          <a:bodyPr anchor="t"/>
          <a:lstStyle>
            <a:lvl1pPr marL="228600" indent="-228600" algn="l" defTabSz="914400" rtl="0" eaLnBrk="1" latinLnBrk="0" hangingPunct="1">
              <a:lnSpc>
                <a:spcPct val="92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200" dirty="0"/>
              <a:t>Drøfte udkast til vision 0-18 år</a:t>
            </a:r>
            <a:endParaRPr lang="da-DK" b="1" dirty="0"/>
          </a:p>
        </p:txBody>
      </p:sp>
      <p:pic>
        <p:nvPicPr>
          <p:cNvPr id="13" name="Graphic 3741" descr="V-formede pile">
            <a:extLst>
              <a:ext uri="{FF2B5EF4-FFF2-40B4-BE49-F238E27FC236}">
                <a16:creationId xmlns:a16="http://schemas.microsoft.com/office/drawing/2014/main" xmlns="" id="{8138BB4C-CA03-4CD9-A876-0437660BB06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6200000">
            <a:off x="3351306" y="2546605"/>
            <a:ext cx="914400" cy="574565"/>
          </a:xfrm>
          <a:prstGeom prst="rect">
            <a:avLst/>
          </a:prstGeom>
        </p:spPr>
      </p:pic>
      <p:pic>
        <p:nvPicPr>
          <p:cNvPr id="14" name="Grafik 24" descr="Barn med ballon">
            <a:extLst>
              <a:ext uri="{FF2B5EF4-FFF2-40B4-BE49-F238E27FC236}">
                <a16:creationId xmlns:a16="http://schemas.microsoft.com/office/drawing/2014/main" xmlns="" id="{B5533AF8-45EE-491F-A46E-76A0D8E2E43C}"/>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073132" y="1862853"/>
            <a:ext cx="785903" cy="785903"/>
          </a:xfrm>
          <a:prstGeom prst="rect">
            <a:avLst/>
          </a:prstGeom>
        </p:spPr>
      </p:pic>
      <p:sp>
        <p:nvSpPr>
          <p:cNvPr id="15" name="Pladsholder til tekst 4">
            <a:extLst>
              <a:ext uri="{FF2B5EF4-FFF2-40B4-BE49-F238E27FC236}">
                <a16:creationId xmlns:a16="http://schemas.microsoft.com/office/drawing/2014/main" xmlns="" id="{4087E5F3-0272-4EF6-AD18-45AD4E299453}"/>
              </a:ext>
            </a:extLst>
          </p:cNvPr>
          <p:cNvSpPr txBox="1">
            <a:spLocks/>
          </p:cNvSpPr>
          <p:nvPr/>
        </p:nvSpPr>
        <p:spPr>
          <a:xfrm>
            <a:off x="3852083" y="1792269"/>
            <a:ext cx="1700665" cy="713071"/>
          </a:xfrm>
          <a:prstGeom prst="rect">
            <a:avLst/>
          </a:prstGeom>
        </p:spPr>
        <p:txBody>
          <a:bodyPr anchor="t"/>
          <a:lstStyle>
            <a:lvl1pPr marL="228600" indent="-228600" algn="l" defTabSz="914400" rtl="0" eaLnBrk="1" latinLnBrk="0" hangingPunct="1">
              <a:lnSpc>
                <a:spcPct val="92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200" dirty="0"/>
              <a:t>Visionen i børnehøjde </a:t>
            </a:r>
          </a:p>
          <a:p>
            <a:pPr marL="0" indent="0">
              <a:buNone/>
            </a:pPr>
            <a:r>
              <a:rPr lang="da-DK" sz="1200" dirty="0"/>
              <a:t>- børn og unges perspektiver på vision 0-18 år</a:t>
            </a:r>
            <a:endParaRPr lang="da-DK" dirty="0"/>
          </a:p>
        </p:txBody>
      </p:sp>
      <p:pic>
        <p:nvPicPr>
          <p:cNvPr id="16" name="Graphic 3741" descr="V-formede pile">
            <a:extLst>
              <a:ext uri="{FF2B5EF4-FFF2-40B4-BE49-F238E27FC236}">
                <a16:creationId xmlns:a16="http://schemas.microsoft.com/office/drawing/2014/main" xmlns="" id="{8138BB4C-CA03-4CD9-A876-0437660BB06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5400000">
            <a:off x="5753027" y="5234832"/>
            <a:ext cx="914400" cy="574565"/>
          </a:xfrm>
          <a:prstGeom prst="rect">
            <a:avLst/>
          </a:prstGeom>
        </p:spPr>
      </p:pic>
      <p:pic>
        <p:nvPicPr>
          <p:cNvPr id="17" name="Graphic 3777" descr="Gruppe af mænd">
            <a:extLst>
              <a:ext uri="{FF2B5EF4-FFF2-40B4-BE49-F238E27FC236}">
                <a16:creationId xmlns:a16="http://schemas.microsoft.com/office/drawing/2014/main" xmlns="" id="{C07A8CD9-F55A-4D96-BE8D-9736940F1E66}"/>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497510" y="5732402"/>
            <a:ext cx="623597" cy="623597"/>
          </a:xfrm>
          <a:prstGeom prst="rect">
            <a:avLst/>
          </a:prstGeom>
        </p:spPr>
      </p:pic>
      <p:sp>
        <p:nvSpPr>
          <p:cNvPr id="18" name="Pladsholder til tekst 4">
            <a:extLst>
              <a:ext uri="{FF2B5EF4-FFF2-40B4-BE49-F238E27FC236}">
                <a16:creationId xmlns:a16="http://schemas.microsoft.com/office/drawing/2014/main" xmlns="" id="{4087E5F3-0272-4EF6-AD18-45AD4E299453}"/>
              </a:ext>
            </a:extLst>
          </p:cNvPr>
          <p:cNvSpPr txBox="1">
            <a:spLocks/>
          </p:cNvSpPr>
          <p:nvPr/>
        </p:nvSpPr>
        <p:spPr>
          <a:xfrm>
            <a:off x="4958597" y="5954412"/>
            <a:ext cx="1700665" cy="673898"/>
          </a:xfrm>
          <a:prstGeom prst="rect">
            <a:avLst/>
          </a:prstGeom>
        </p:spPr>
        <p:txBody>
          <a:bodyPr anchor="t"/>
          <a:lstStyle>
            <a:lvl1pPr marL="228600" indent="-228600" algn="l" defTabSz="914400" rtl="0" eaLnBrk="1" latinLnBrk="0" hangingPunct="1">
              <a:lnSpc>
                <a:spcPct val="92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200" dirty="0"/>
              <a:t>Politisk behandling af høringssvar i Børne- og Skoleudvalget</a:t>
            </a:r>
            <a:endParaRPr lang="da-DK" b="1" dirty="0"/>
          </a:p>
        </p:txBody>
      </p:sp>
      <p:sp>
        <p:nvSpPr>
          <p:cNvPr id="19" name="Pladsholder til tekst 4">
            <a:extLst>
              <a:ext uri="{FF2B5EF4-FFF2-40B4-BE49-F238E27FC236}">
                <a16:creationId xmlns:a16="http://schemas.microsoft.com/office/drawing/2014/main" xmlns="" id="{4087E5F3-0272-4EF6-AD18-45AD4E299453}"/>
              </a:ext>
            </a:extLst>
          </p:cNvPr>
          <p:cNvSpPr txBox="1">
            <a:spLocks/>
          </p:cNvSpPr>
          <p:nvPr/>
        </p:nvSpPr>
        <p:spPr>
          <a:xfrm>
            <a:off x="8908954" y="3312756"/>
            <a:ext cx="1700665" cy="673898"/>
          </a:xfrm>
          <a:prstGeom prst="rect">
            <a:avLst/>
          </a:prstGeom>
        </p:spPr>
        <p:txBody>
          <a:bodyPr anchor="t"/>
          <a:lstStyle>
            <a:lvl1pPr marL="228600" indent="-228600" algn="l" defTabSz="914400" rtl="0" eaLnBrk="1" latinLnBrk="0" hangingPunct="1">
              <a:lnSpc>
                <a:spcPct val="92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2000"/>
              </a:lnSpc>
              <a:spcBef>
                <a:spcPts val="500"/>
              </a:spcBef>
              <a:buFont typeface="Arial" panose="020B0604020202020204" pitchFamily="34" charset="0"/>
              <a:buChar char="•"/>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200" dirty="0"/>
              <a:t>Fra vision &gt; handling</a:t>
            </a:r>
            <a:endParaRPr lang="da-DK" b="1" dirty="0"/>
          </a:p>
        </p:txBody>
      </p:sp>
      <p:pic>
        <p:nvPicPr>
          <p:cNvPr id="20" name="Billede 19" descr="Logo" title="Logo"/>
          <p:cNvPicPr/>
          <p:nvPr/>
        </p:nvPicPr>
        <p:blipFill>
          <a:blip r:embed="rId18"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Tree>
    <p:extLst>
      <p:ext uri="{BB962C8B-B14F-4D97-AF65-F5344CB8AC3E}">
        <p14:creationId xmlns:p14="http://schemas.microsoft.com/office/powerpoint/2010/main" val="302818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xmlns="" id="{EC4FEFF1-0759-4F5C-9A8F-AB0AC08C70F4}"/>
              </a:ext>
            </a:extLst>
          </p:cNvPr>
          <p:cNvSpPr>
            <a:spLocks noGrp="1"/>
          </p:cNvSpPr>
          <p:nvPr>
            <p:ph type="body" sz="quarter" idx="10"/>
          </p:nvPr>
        </p:nvSpPr>
        <p:spPr>
          <a:xfrm>
            <a:off x="3050005" y="2040262"/>
            <a:ext cx="6791325" cy="918812"/>
          </a:xfrm>
        </p:spPr>
        <p:txBody>
          <a:bodyPr vert="horz" lIns="91440" tIns="45720" rIns="91440" bIns="45720" rtlCol="0" anchor="t">
            <a:noAutofit/>
          </a:bodyPr>
          <a:lstStyle/>
          <a:p>
            <a:pPr algn="ctr">
              <a:lnSpc>
                <a:spcPct val="90000"/>
              </a:lnSpc>
              <a:spcBef>
                <a:spcPct val="0"/>
              </a:spcBef>
            </a:pPr>
            <a:r>
              <a:rPr lang="da-DK" sz="5400" b="1" dirty="0">
                <a:solidFill>
                  <a:schemeClr val="accent3">
                    <a:lumMod val="50000"/>
                  </a:schemeClr>
                </a:solidFill>
                <a:latin typeface="+mj-lt"/>
                <a:ea typeface="+mj-ea"/>
                <a:cs typeface="+mj-cs"/>
              </a:rPr>
              <a:t>Tak for i aften! </a:t>
            </a:r>
          </a:p>
        </p:txBody>
      </p:sp>
      <p:pic>
        <p:nvPicPr>
          <p:cNvPr id="3" name="Grafik 3" descr="Smilende ansigt uden udfyldning">
            <a:extLst>
              <a:ext uri="{FF2B5EF4-FFF2-40B4-BE49-F238E27FC236}">
                <a16:creationId xmlns:a16="http://schemas.microsoft.com/office/drawing/2014/main" xmlns="" id="{0E653D68-68C0-4CD7-B59B-AB8E6229AB97}"/>
              </a:ext>
            </a:extLst>
          </p:cNvPr>
          <p:cNvPicPr>
            <a:picLocks noChangeAspect="1"/>
          </p:cNvPicPr>
          <p:nvPr/>
        </p:nvPicPr>
        <p:blipFill>
          <a:blip r:embed="rId3">
            <a:duotone>
              <a:schemeClr val="accent4">
                <a:shade val="45000"/>
                <a:satMod val="135000"/>
              </a:schemeClr>
              <a:prstClr val="white"/>
            </a:duotone>
            <a:extLst>
              <a:ext uri="{96DAC541-7B7A-43D3-8B79-37D633B846F1}">
                <asvg:svgBlip xmlns:asvg="http://schemas.microsoft.com/office/drawing/2016/SVG/main" xmlns="" r:embed="rId4"/>
              </a:ext>
            </a:extLst>
          </a:blip>
          <a:stretch>
            <a:fillRect/>
          </a:stretch>
        </p:blipFill>
        <p:spPr>
          <a:xfrm>
            <a:off x="5199730" y="2959074"/>
            <a:ext cx="2491873" cy="2451768"/>
          </a:xfrm>
          <a:prstGeom prst="rect">
            <a:avLst/>
          </a:prstGeom>
        </p:spPr>
      </p:pic>
    </p:spTree>
    <p:extLst>
      <p:ext uri="{BB962C8B-B14F-4D97-AF65-F5344CB8AC3E}">
        <p14:creationId xmlns:p14="http://schemas.microsoft.com/office/powerpoint/2010/main" val="8619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a:extLst>
              <a:ext uri="{FF2B5EF4-FFF2-40B4-BE49-F238E27FC236}">
                <a16:creationId xmlns:a16="http://schemas.microsoft.com/office/drawing/2014/main" xmlns="" id="{5A92BC41-5AE1-432E-87C7-12BF9E03D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1415" y="476778"/>
            <a:ext cx="7212450" cy="5920653"/>
          </a:xfrm>
          <a:prstGeom prst="rect">
            <a:avLst/>
          </a:prstGeom>
          <a:solidFill>
            <a:srgbClr val="7A7D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6">
            <a:extLst>
              <a:ext uri="{FF2B5EF4-FFF2-40B4-BE49-F238E27FC236}">
                <a16:creationId xmlns:a16="http://schemas.microsoft.com/office/drawing/2014/main" xmlns="" id="{DC0E1208-0B30-4396-AE7C-AEBFFAEE66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Billede 6" descr="Logo" title="Logo"/>
          <p:cNvPicPr/>
          <p:nvPr/>
        </p:nvPicPr>
        <p:blipFill>
          <a:blip r:embed="rId3"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
        <p:nvSpPr>
          <p:cNvPr id="6" name="Tekstfelt 5"/>
          <p:cNvSpPr txBox="1"/>
          <p:nvPr/>
        </p:nvSpPr>
        <p:spPr>
          <a:xfrm>
            <a:off x="5057422" y="1049866"/>
            <a:ext cx="5771750" cy="3908762"/>
          </a:xfrm>
          <a:prstGeom prst="rect">
            <a:avLst/>
          </a:prstGeom>
          <a:noFill/>
        </p:spPr>
        <p:txBody>
          <a:bodyPr wrap="square" rtlCol="0">
            <a:spAutoFit/>
          </a:bodyPr>
          <a:lstStyle/>
          <a:p>
            <a:r>
              <a:rPr lang="en-US" dirty="0">
                <a:solidFill>
                  <a:srgbClr val="FFFFFF"/>
                </a:solidFill>
                <a:cs typeface="Calibri Light"/>
              </a:rPr>
              <a:t/>
            </a:r>
            <a:br>
              <a:rPr lang="en-US" dirty="0">
                <a:solidFill>
                  <a:srgbClr val="FFFFFF"/>
                </a:solidFill>
                <a:cs typeface="Calibri Light"/>
              </a:rPr>
            </a:br>
            <a:r>
              <a:rPr lang="en-US" sz="2800" b="1" dirty="0">
                <a:solidFill>
                  <a:srgbClr val="FFFFFF"/>
                </a:solidFill>
                <a:cs typeface="Calibri Light"/>
              </a:rPr>
              <a:t>Program</a:t>
            </a:r>
            <a:r>
              <a:rPr lang="en-US" dirty="0">
                <a:solidFill>
                  <a:srgbClr val="FFFFFF"/>
                </a:solidFill>
                <a:cs typeface="Calibri Light"/>
              </a:rPr>
              <a:t/>
            </a:r>
            <a:br>
              <a:rPr lang="en-US" dirty="0">
                <a:solidFill>
                  <a:srgbClr val="FFFFFF"/>
                </a:solidFill>
                <a:cs typeface="Calibri Light"/>
              </a:rPr>
            </a:br>
            <a:r>
              <a:rPr lang="en-US" dirty="0">
                <a:solidFill>
                  <a:srgbClr val="FFFFFF"/>
                </a:solidFill>
                <a:cs typeface="Calibri Light"/>
              </a:rPr>
              <a:t>- </a:t>
            </a:r>
            <a:r>
              <a:rPr lang="en-US" dirty="0" err="1">
                <a:solidFill>
                  <a:srgbClr val="FFFFFF"/>
                </a:solidFill>
                <a:cs typeface="Calibri Light"/>
              </a:rPr>
              <a:t>Velkommen</a:t>
            </a:r>
            <a:r>
              <a:rPr lang="en-US" dirty="0">
                <a:solidFill>
                  <a:srgbClr val="FFFFFF"/>
                </a:solidFill>
                <a:cs typeface="Calibri Light"/>
              </a:rPr>
              <a:t> v. Annette Wiencken </a:t>
            </a:r>
            <a:br>
              <a:rPr lang="en-US" dirty="0">
                <a:solidFill>
                  <a:srgbClr val="FFFFFF"/>
                </a:solidFill>
                <a:cs typeface="Calibri Light"/>
              </a:rPr>
            </a:br>
            <a:r>
              <a:rPr lang="en-US" dirty="0">
                <a:solidFill>
                  <a:srgbClr val="FFFFFF"/>
                </a:solidFill>
                <a:cs typeface="Calibri Light"/>
              </a:rPr>
              <a:t/>
            </a:r>
            <a:br>
              <a:rPr lang="en-US" dirty="0">
                <a:solidFill>
                  <a:srgbClr val="FFFFFF"/>
                </a:solidFill>
                <a:cs typeface="Calibri Light"/>
              </a:rPr>
            </a:br>
            <a:r>
              <a:rPr lang="en-US" dirty="0">
                <a:solidFill>
                  <a:srgbClr val="FFFFFF"/>
                </a:solidFill>
                <a:cs typeface="Calibri Light"/>
              </a:rPr>
              <a:t>- </a:t>
            </a:r>
            <a:r>
              <a:rPr lang="en-US" dirty="0" err="1">
                <a:solidFill>
                  <a:srgbClr val="FFFFFF"/>
                </a:solidFill>
                <a:cs typeface="Calibri Light"/>
              </a:rPr>
              <a:t>Præsentation</a:t>
            </a:r>
            <a:r>
              <a:rPr lang="en-US" dirty="0">
                <a:solidFill>
                  <a:srgbClr val="FFFFFF"/>
                </a:solidFill>
                <a:cs typeface="Calibri Light"/>
              </a:rPr>
              <a:t> </a:t>
            </a:r>
            <a:r>
              <a:rPr lang="en-US" dirty="0" err="1">
                <a:solidFill>
                  <a:srgbClr val="FFFFFF"/>
                </a:solidFill>
                <a:cs typeface="Calibri Light"/>
              </a:rPr>
              <a:t>af</a:t>
            </a:r>
            <a:r>
              <a:rPr lang="en-US" dirty="0">
                <a:solidFill>
                  <a:srgbClr val="FFFFFF"/>
                </a:solidFill>
                <a:cs typeface="Calibri Light"/>
              </a:rPr>
              <a:t> form og </a:t>
            </a:r>
            <a:r>
              <a:rPr lang="en-US" dirty="0" err="1">
                <a:solidFill>
                  <a:srgbClr val="FFFFFF"/>
                </a:solidFill>
                <a:cs typeface="Calibri Light"/>
              </a:rPr>
              <a:t>indhold</a:t>
            </a:r>
            <a:r>
              <a:rPr lang="en-US" dirty="0">
                <a:solidFill>
                  <a:srgbClr val="FFFFFF"/>
                </a:solidFill>
                <a:cs typeface="Calibri Light"/>
              </a:rPr>
              <a:t> </a:t>
            </a:r>
            <a:r>
              <a:rPr lang="en-US" dirty="0" err="1">
                <a:solidFill>
                  <a:srgbClr val="FFFFFF"/>
                </a:solidFill>
                <a:cs typeface="Calibri Light"/>
              </a:rPr>
              <a:t>i</a:t>
            </a:r>
            <a:r>
              <a:rPr lang="en-US" dirty="0">
                <a:solidFill>
                  <a:srgbClr val="FFFFFF"/>
                </a:solidFill>
                <a:cs typeface="Calibri Light"/>
              </a:rPr>
              <a:t> </a:t>
            </a:r>
            <a:r>
              <a:rPr lang="en-US" dirty="0" err="1">
                <a:solidFill>
                  <a:srgbClr val="FFFFFF"/>
                </a:solidFill>
                <a:cs typeface="Calibri Light"/>
              </a:rPr>
              <a:t>temaer</a:t>
            </a:r>
            <a:r>
              <a:rPr lang="en-US" dirty="0">
                <a:solidFill>
                  <a:srgbClr val="FFFFFF"/>
                </a:solidFill>
                <a:cs typeface="Calibri Light"/>
              </a:rPr>
              <a:t> </a:t>
            </a:r>
            <a:r>
              <a:rPr lang="en-US" dirty="0" err="1">
                <a:solidFill>
                  <a:srgbClr val="FFFFFF"/>
                </a:solidFill>
                <a:cs typeface="Calibri Light"/>
              </a:rPr>
              <a:t>til</a:t>
            </a:r>
            <a:r>
              <a:rPr lang="en-US" dirty="0">
                <a:solidFill>
                  <a:srgbClr val="FFFFFF"/>
                </a:solidFill>
                <a:cs typeface="Calibri Light"/>
              </a:rPr>
              <a:t> vision 0-18 </a:t>
            </a:r>
            <a:r>
              <a:rPr lang="en-US" dirty="0" err="1">
                <a:solidFill>
                  <a:srgbClr val="FFFFFF"/>
                </a:solidFill>
                <a:cs typeface="Calibri Light"/>
              </a:rPr>
              <a:t>år</a:t>
            </a:r>
            <a:r>
              <a:rPr lang="en-US" dirty="0">
                <a:solidFill>
                  <a:srgbClr val="FFFFFF"/>
                </a:solidFill>
                <a:cs typeface="Calibri Light"/>
              </a:rPr>
              <a:t/>
            </a:r>
            <a:br>
              <a:rPr lang="en-US" dirty="0">
                <a:solidFill>
                  <a:srgbClr val="FFFFFF"/>
                </a:solidFill>
                <a:cs typeface="Calibri Light"/>
              </a:rPr>
            </a:br>
            <a:r>
              <a:rPr lang="en-US" dirty="0">
                <a:solidFill>
                  <a:srgbClr val="FFFFFF"/>
                </a:solidFill>
                <a:cs typeface="Calibri Light"/>
              </a:rPr>
              <a:t/>
            </a:r>
            <a:br>
              <a:rPr lang="en-US" dirty="0">
                <a:solidFill>
                  <a:srgbClr val="FFFFFF"/>
                </a:solidFill>
                <a:cs typeface="Calibri Light"/>
              </a:rPr>
            </a:br>
            <a:r>
              <a:rPr lang="en-US" dirty="0">
                <a:solidFill>
                  <a:srgbClr val="FFFFFF"/>
                </a:solidFill>
                <a:cs typeface="Calibri Light"/>
              </a:rPr>
              <a:t>- </a:t>
            </a:r>
            <a:r>
              <a:rPr lang="en-US" dirty="0" err="1">
                <a:solidFill>
                  <a:srgbClr val="FFFFFF"/>
                </a:solidFill>
                <a:cs typeface="Calibri Light"/>
              </a:rPr>
              <a:t>Hvad</a:t>
            </a:r>
            <a:r>
              <a:rPr lang="en-US" dirty="0">
                <a:solidFill>
                  <a:srgbClr val="FFFFFF"/>
                </a:solidFill>
                <a:cs typeface="Calibri Light"/>
              </a:rPr>
              <a:t> </a:t>
            </a:r>
            <a:r>
              <a:rPr lang="en-US" dirty="0" err="1">
                <a:solidFill>
                  <a:srgbClr val="FFFFFF"/>
                </a:solidFill>
                <a:cs typeface="Calibri Light"/>
              </a:rPr>
              <a:t>vil</a:t>
            </a:r>
            <a:r>
              <a:rPr lang="en-US" dirty="0">
                <a:solidFill>
                  <a:srgbClr val="FFFFFF"/>
                </a:solidFill>
                <a:cs typeface="Calibri Light"/>
              </a:rPr>
              <a:t> </a:t>
            </a:r>
            <a:r>
              <a:rPr lang="en-US" dirty="0" err="1">
                <a:solidFill>
                  <a:srgbClr val="FFFFFF"/>
                </a:solidFill>
                <a:cs typeface="Calibri Light"/>
              </a:rPr>
              <a:t>kendetegne</a:t>
            </a:r>
            <a:r>
              <a:rPr lang="en-US" dirty="0">
                <a:solidFill>
                  <a:srgbClr val="FFFFFF"/>
                </a:solidFill>
                <a:cs typeface="Calibri Light"/>
              </a:rPr>
              <a:t> </a:t>
            </a:r>
            <a:r>
              <a:rPr lang="en-US" dirty="0" err="1">
                <a:solidFill>
                  <a:srgbClr val="FFFFFF"/>
                </a:solidFill>
                <a:cs typeface="Calibri Light"/>
              </a:rPr>
              <a:t>fremtidens</a:t>
            </a:r>
            <a:r>
              <a:rPr lang="en-US" dirty="0">
                <a:solidFill>
                  <a:srgbClr val="FFFFFF"/>
                </a:solidFill>
                <a:cs typeface="Calibri Light"/>
              </a:rPr>
              <a:t> </a:t>
            </a:r>
            <a:r>
              <a:rPr lang="en-US" dirty="0" err="1">
                <a:solidFill>
                  <a:srgbClr val="FFFFFF"/>
                </a:solidFill>
                <a:cs typeface="Calibri Light"/>
              </a:rPr>
              <a:t>dagtilbud</a:t>
            </a:r>
            <a:r>
              <a:rPr lang="en-US" dirty="0">
                <a:solidFill>
                  <a:srgbClr val="FFFFFF"/>
                </a:solidFill>
                <a:cs typeface="Calibri Light"/>
              </a:rPr>
              <a:t> og </a:t>
            </a:r>
            <a:r>
              <a:rPr lang="en-US" dirty="0" err="1">
                <a:solidFill>
                  <a:srgbClr val="FFFFFF"/>
                </a:solidFill>
                <a:cs typeface="Calibri Light"/>
              </a:rPr>
              <a:t>skoler</a:t>
            </a:r>
            <a:r>
              <a:rPr lang="en-US" dirty="0">
                <a:solidFill>
                  <a:srgbClr val="FFFFFF"/>
                </a:solidFill>
                <a:cs typeface="Calibri Light"/>
              </a:rPr>
              <a:t>-  </a:t>
            </a:r>
            <a:r>
              <a:rPr lang="en-US" dirty="0" err="1">
                <a:solidFill>
                  <a:srgbClr val="FFFFFF"/>
                </a:solidFill>
                <a:cs typeface="Calibri Light"/>
              </a:rPr>
              <a:t>oplæg</a:t>
            </a:r>
            <a:r>
              <a:rPr lang="en-US" dirty="0">
                <a:solidFill>
                  <a:srgbClr val="FFFFFF"/>
                </a:solidFill>
                <a:cs typeface="Calibri Light"/>
              </a:rPr>
              <a:t> og </a:t>
            </a:r>
            <a:r>
              <a:rPr lang="en-US" dirty="0" err="1">
                <a:solidFill>
                  <a:srgbClr val="FFFFFF"/>
                </a:solidFill>
                <a:cs typeface="Calibri Light"/>
              </a:rPr>
              <a:t>scenarier</a:t>
            </a:r>
            <a:r>
              <a:rPr lang="en-US" dirty="0">
                <a:solidFill>
                  <a:srgbClr val="FFFFFF"/>
                </a:solidFill>
                <a:cs typeface="Calibri Light"/>
              </a:rPr>
              <a:t> v. </a:t>
            </a:r>
            <a:r>
              <a:rPr lang="en-US" dirty="0" err="1">
                <a:solidFill>
                  <a:srgbClr val="FFFFFF"/>
                </a:solidFill>
                <a:cs typeface="Calibri Light"/>
              </a:rPr>
              <a:t>fremtidsforsker</a:t>
            </a:r>
            <a:r>
              <a:rPr lang="en-US" dirty="0">
                <a:solidFill>
                  <a:srgbClr val="FFFFFF"/>
                </a:solidFill>
                <a:cs typeface="Calibri Light"/>
              </a:rPr>
              <a:t> Anne- Marie Dahl</a:t>
            </a:r>
            <a:br>
              <a:rPr lang="en-US" dirty="0">
                <a:solidFill>
                  <a:srgbClr val="FFFFFF"/>
                </a:solidFill>
                <a:cs typeface="Calibri Light"/>
              </a:rPr>
            </a:br>
            <a:r>
              <a:rPr lang="en-US" dirty="0">
                <a:solidFill>
                  <a:srgbClr val="FFFFFF"/>
                </a:solidFill>
                <a:cs typeface="Calibri Light"/>
              </a:rPr>
              <a:t/>
            </a:r>
            <a:br>
              <a:rPr lang="en-US" dirty="0">
                <a:solidFill>
                  <a:srgbClr val="FFFFFF"/>
                </a:solidFill>
                <a:cs typeface="Calibri Light"/>
              </a:rPr>
            </a:br>
            <a:r>
              <a:rPr lang="en-US" dirty="0">
                <a:solidFill>
                  <a:srgbClr val="FFFFFF"/>
                </a:solidFill>
                <a:cs typeface="Calibri Light"/>
              </a:rPr>
              <a:t>- </a:t>
            </a:r>
            <a:r>
              <a:rPr lang="en-US" dirty="0" err="1">
                <a:solidFill>
                  <a:srgbClr val="FFFFFF"/>
                </a:solidFill>
                <a:cs typeface="Calibri Light"/>
              </a:rPr>
              <a:t>Arbejde</a:t>
            </a:r>
            <a:r>
              <a:rPr lang="en-US" dirty="0">
                <a:solidFill>
                  <a:srgbClr val="FFFFFF"/>
                </a:solidFill>
                <a:cs typeface="Calibri Light"/>
              </a:rPr>
              <a:t> </a:t>
            </a:r>
            <a:r>
              <a:rPr lang="en-US" dirty="0" err="1">
                <a:solidFill>
                  <a:srgbClr val="FFFFFF"/>
                </a:solidFill>
                <a:cs typeface="Calibri Light"/>
              </a:rPr>
              <a:t>videre</a:t>
            </a:r>
            <a:r>
              <a:rPr lang="en-US" dirty="0">
                <a:solidFill>
                  <a:srgbClr val="FFFFFF"/>
                </a:solidFill>
                <a:cs typeface="Calibri Light"/>
              </a:rPr>
              <a:t> med </a:t>
            </a:r>
            <a:r>
              <a:rPr lang="en-US" dirty="0" err="1">
                <a:solidFill>
                  <a:srgbClr val="FFFFFF"/>
                </a:solidFill>
                <a:cs typeface="Calibri Light"/>
              </a:rPr>
              <a:t>en</a:t>
            </a:r>
            <a:r>
              <a:rPr lang="en-US" dirty="0">
                <a:solidFill>
                  <a:srgbClr val="FFFFFF"/>
                </a:solidFill>
                <a:cs typeface="Calibri Light"/>
              </a:rPr>
              <a:t> </a:t>
            </a:r>
            <a:r>
              <a:rPr lang="en-US" dirty="0" err="1">
                <a:solidFill>
                  <a:srgbClr val="FFFFFF"/>
                </a:solidFill>
                <a:cs typeface="Calibri Light"/>
              </a:rPr>
              <a:t>samlet</a:t>
            </a:r>
            <a:r>
              <a:rPr lang="en-US" dirty="0">
                <a:solidFill>
                  <a:srgbClr val="FFFFFF"/>
                </a:solidFill>
                <a:cs typeface="Calibri Light"/>
              </a:rPr>
              <a:t> vision 0-18 </a:t>
            </a:r>
            <a:r>
              <a:rPr lang="en-US" dirty="0" err="1">
                <a:solidFill>
                  <a:srgbClr val="FFFFFF"/>
                </a:solidFill>
                <a:cs typeface="Calibri Light"/>
              </a:rPr>
              <a:t>år</a:t>
            </a:r>
            <a:r>
              <a:rPr lang="en-US" dirty="0">
                <a:solidFill>
                  <a:srgbClr val="FFFFFF"/>
                </a:solidFill>
                <a:cs typeface="Calibri Light"/>
              </a:rPr>
              <a:t/>
            </a:r>
            <a:br>
              <a:rPr lang="en-US" dirty="0">
                <a:solidFill>
                  <a:srgbClr val="FFFFFF"/>
                </a:solidFill>
                <a:cs typeface="Calibri Light"/>
              </a:rPr>
            </a:br>
            <a:r>
              <a:rPr lang="en-US" dirty="0">
                <a:solidFill>
                  <a:srgbClr val="FFFFFF"/>
                </a:solidFill>
                <a:cs typeface="Calibri Light"/>
              </a:rPr>
              <a:t/>
            </a:r>
            <a:br>
              <a:rPr lang="en-US" dirty="0">
                <a:solidFill>
                  <a:srgbClr val="FFFFFF"/>
                </a:solidFill>
                <a:cs typeface="Calibri Light"/>
              </a:rPr>
            </a:br>
            <a:r>
              <a:rPr lang="en-US" dirty="0">
                <a:solidFill>
                  <a:srgbClr val="FFFFFF"/>
                </a:solidFill>
                <a:cs typeface="Calibri Light"/>
              </a:rPr>
              <a:t>- </a:t>
            </a:r>
            <a:r>
              <a:rPr lang="en-US" dirty="0" err="1">
                <a:solidFill>
                  <a:srgbClr val="FFFFFF"/>
                </a:solidFill>
                <a:cs typeface="Calibri Light"/>
              </a:rPr>
              <a:t>Afrunding</a:t>
            </a:r>
            <a:r>
              <a:rPr lang="en-US" dirty="0">
                <a:solidFill>
                  <a:srgbClr val="FFFFFF"/>
                </a:solidFill>
                <a:cs typeface="Calibri Light"/>
              </a:rPr>
              <a:t> og </a:t>
            </a:r>
            <a:r>
              <a:rPr lang="en-US" dirty="0" err="1">
                <a:solidFill>
                  <a:srgbClr val="FFFFFF"/>
                </a:solidFill>
                <a:cs typeface="Calibri Light"/>
              </a:rPr>
              <a:t>tak</a:t>
            </a:r>
            <a:r>
              <a:rPr lang="en-US" dirty="0">
                <a:solidFill>
                  <a:srgbClr val="FFFFFF"/>
                </a:solidFill>
                <a:cs typeface="Calibri Light"/>
              </a:rPr>
              <a:t> for </a:t>
            </a:r>
            <a:r>
              <a:rPr lang="en-US" dirty="0" err="1">
                <a:solidFill>
                  <a:srgbClr val="FFFFFF"/>
                </a:solidFill>
                <a:cs typeface="Calibri Light"/>
              </a:rPr>
              <a:t>i</a:t>
            </a:r>
            <a:r>
              <a:rPr lang="en-US" dirty="0">
                <a:solidFill>
                  <a:srgbClr val="FFFFFF"/>
                </a:solidFill>
                <a:cs typeface="Calibri Light"/>
              </a:rPr>
              <a:t> </a:t>
            </a:r>
            <a:r>
              <a:rPr lang="en-US" dirty="0" err="1">
                <a:solidFill>
                  <a:srgbClr val="FFFFFF"/>
                </a:solidFill>
                <a:cs typeface="Calibri Light"/>
              </a:rPr>
              <a:t>aften</a:t>
            </a:r>
            <a:r>
              <a:rPr lang="en-US" dirty="0">
                <a:solidFill>
                  <a:srgbClr val="FFFFFF"/>
                </a:solidFill>
                <a:cs typeface="Calibri Light"/>
              </a:rPr>
              <a:t> v. Annette Wiencken</a:t>
            </a:r>
            <a:br>
              <a:rPr lang="en-US" dirty="0">
                <a:solidFill>
                  <a:srgbClr val="FFFFFF"/>
                </a:solidFill>
                <a:cs typeface="Calibri Light"/>
              </a:rPr>
            </a:br>
            <a:endParaRPr lang="da-DK" dirty="0"/>
          </a:p>
        </p:txBody>
      </p:sp>
      <p:pic>
        <p:nvPicPr>
          <p:cNvPr id="11" name="Picture 9" descr="Et billede, der indeholder tekst, vektorgrafik&#10;&#10;Beskrivelse, der er oprettet med meget høj tiltro">
            <a:extLst>
              <a:ext uri="{FF2B5EF4-FFF2-40B4-BE49-F238E27FC236}">
                <a16:creationId xmlns:a16="http://schemas.microsoft.com/office/drawing/2014/main" xmlns="" id="{406D5667-6C85-43A0-9A34-FAA4E400FD37}"/>
              </a:ext>
            </a:extLst>
          </p:cNvPr>
          <p:cNvPicPr>
            <a:picLocks noChangeAspect="1"/>
          </p:cNvPicPr>
          <p:nvPr/>
        </p:nvPicPr>
        <p:blipFill>
          <a:blip r:embed="rId4"/>
          <a:stretch>
            <a:fillRect/>
          </a:stretch>
        </p:blipFill>
        <p:spPr>
          <a:xfrm>
            <a:off x="721539" y="2363822"/>
            <a:ext cx="3016368" cy="2146563"/>
          </a:xfrm>
          <a:prstGeom prst="rect">
            <a:avLst/>
          </a:prstGeom>
        </p:spPr>
      </p:pic>
    </p:spTree>
    <p:extLst>
      <p:ext uri="{BB962C8B-B14F-4D97-AF65-F5344CB8AC3E}">
        <p14:creationId xmlns:p14="http://schemas.microsoft.com/office/powerpoint/2010/main" val="27687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A21DD27-EB2B-41AC-8E96-FA08BE97B9BF}"/>
              </a:ext>
            </a:extLst>
          </p:cNvPr>
          <p:cNvSpPr>
            <a:spLocks noGrp="1"/>
          </p:cNvSpPr>
          <p:nvPr>
            <p:ph type="title"/>
          </p:nvPr>
        </p:nvSpPr>
        <p:spPr>
          <a:xfrm>
            <a:off x="332200" y="1479750"/>
            <a:ext cx="11114314" cy="1801132"/>
          </a:xfrm>
        </p:spPr>
        <p:txBody>
          <a:bodyPr>
            <a:normAutofit/>
          </a:bodyPr>
          <a:lstStyle/>
          <a:p>
            <a:r>
              <a:rPr lang="da-DK" sz="5400" b="1" dirty="0">
                <a:solidFill>
                  <a:schemeClr val="accent3">
                    <a:lumMod val="50000"/>
                  </a:schemeClr>
                </a:solidFill>
                <a:cs typeface="Calibri Light"/>
              </a:rPr>
              <a:t> </a:t>
            </a:r>
            <a:r>
              <a:rPr lang="da-DK" sz="5400" b="1" dirty="0">
                <a:solidFill>
                  <a:schemeClr val="accent3">
                    <a:lumMod val="50000"/>
                  </a:schemeClr>
                </a:solidFill>
              </a:rPr>
              <a:t>Vision 0-18 år</a:t>
            </a:r>
          </a:p>
        </p:txBody>
      </p:sp>
      <p:pic>
        <p:nvPicPr>
          <p:cNvPr id="6"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a:off x="6409103" y="1036923"/>
            <a:ext cx="4345376" cy="5320444"/>
          </a:xfrm>
        </p:spPr>
      </p:pic>
      <p:sp>
        <p:nvSpPr>
          <p:cNvPr id="3" name="Forbindelse 2"/>
          <p:cNvSpPr/>
          <p:nvPr/>
        </p:nvSpPr>
        <p:spPr>
          <a:xfrm>
            <a:off x="5358007" y="1564639"/>
            <a:ext cx="2041729" cy="1984255"/>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accent3">
                    <a:lumMod val="50000"/>
                  </a:schemeClr>
                </a:solidFill>
              </a:rPr>
              <a:t>Lære at lære</a:t>
            </a:r>
          </a:p>
        </p:txBody>
      </p:sp>
      <p:sp>
        <p:nvSpPr>
          <p:cNvPr id="5" name="Forbindelse 4"/>
          <p:cNvSpPr/>
          <p:nvPr/>
        </p:nvSpPr>
        <p:spPr>
          <a:xfrm>
            <a:off x="9830580" y="1564640"/>
            <a:ext cx="2046812" cy="1984255"/>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accent3">
                    <a:lumMod val="50000"/>
                  </a:schemeClr>
                </a:solidFill>
              </a:rPr>
              <a:t>Dannelse og livsduelighed</a:t>
            </a:r>
          </a:p>
        </p:txBody>
      </p:sp>
      <p:sp>
        <p:nvSpPr>
          <p:cNvPr id="7" name="Forbindelse 6"/>
          <p:cNvSpPr/>
          <p:nvPr/>
        </p:nvSpPr>
        <p:spPr>
          <a:xfrm>
            <a:off x="7532016" y="94218"/>
            <a:ext cx="1962712" cy="1885411"/>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accent3">
                    <a:lumMod val="50000"/>
                  </a:schemeClr>
                </a:solidFill>
              </a:rPr>
              <a:t>Trivsel, tryghed og fællesskab</a:t>
            </a:r>
          </a:p>
        </p:txBody>
      </p:sp>
      <p:sp>
        <p:nvSpPr>
          <p:cNvPr id="8" name="Forbindelse 7"/>
          <p:cNvSpPr/>
          <p:nvPr/>
        </p:nvSpPr>
        <p:spPr>
          <a:xfrm>
            <a:off x="5520704" y="4136439"/>
            <a:ext cx="1926772" cy="1839046"/>
          </a:xfrm>
          <a:prstGeom prst="flowChartConnector">
            <a:avLst/>
          </a:prstGeom>
          <a:solidFill>
            <a:srgbClr val="4D7A32">
              <a:alpha val="3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accent3">
                    <a:lumMod val="50000"/>
                  </a:schemeClr>
                </a:solidFill>
              </a:rPr>
              <a:t>Ledelse</a:t>
            </a:r>
          </a:p>
        </p:txBody>
      </p:sp>
      <p:sp>
        <p:nvSpPr>
          <p:cNvPr id="9" name="Forbindelse 8"/>
          <p:cNvSpPr/>
          <p:nvPr/>
        </p:nvSpPr>
        <p:spPr>
          <a:xfrm>
            <a:off x="7625520" y="5057575"/>
            <a:ext cx="1912542" cy="1835819"/>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accent3">
                    <a:lumMod val="50000"/>
                  </a:schemeClr>
                </a:solidFill>
              </a:rPr>
              <a:t>Tidlig indsats</a:t>
            </a:r>
          </a:p>
        </p:txBody>
      </p:sp>
      <p:sp>
        <p:nvSpPr>
          <p:cNvPr id="10" name="Forbindelse 9"/>
          <p:cNvSpPr/>
          <p:nvPr/>
        </p:nvSpPr>
        <p:spPr>
          <a:xfrm>
            <a:off x="9519742" y="4142992"/>
            <a:ext cx="1926772" cy="1839046"/>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accent3">
                    <a:lumMod val="50000"/>
                  </a:schemeClr>
                </a:solidFill>
              </a:rPr>
              <a:t>Høj faglighed</a:t>
            </a:r>
          </a:p>
        </p:txBody>
      </p:sp>
      <p:sp>
        <p:nvSpPr>
          <p:cNvPr id="11" name="Forbindelse 10"/>
          <p:cNvSpPr/>
          <p:nvPr/>
        </p:nvSpPr>
        <p:spPr>
          <a:xfrm rot="16200000">
            <a:off x="8014258" y="3167077"/>
            <a:ext cx="2113786" cy="1839046"/>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accent1">
                    <a:lumMod val="75000"/>
                  </a:schemeClr>
                </a:solidFill>
              </a:rPr>
              <a:t>Samlet vision 0-18 år</a:t>
            </a:r>
          </a:p>
        </p:txBody>
      </p:sp>
      <p:pic>
        <p:nvPicPr>
          <p:cNvPr id="12" name="Billede 11" descr="Logo" title="Logo"/>
          <p:cNvPicPr/>
          <p:nvPr/>
        </p:nvPicPr>
        <p:blipFill>
          <a:blip r:embed="rId4"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pic>
        <p:nvPicPr>
          <p:cNvPr id="14" name="Picture 7" descr="Et billede, der indeholder person, barn, udendørs, jord&#10;&#10;Beskrivelse, der er oprettet med meget høj tiltro">
            <a:extLst>
              <a:ext uri="{FF2B5EF4-FFF2-40B4-BE49-F238E27FC236}">
                <a16:creationId xmlns:a16="http://schemas.microsoft.com/office/drawing/2014/main" xmlns="" id="{3B5496BC-D05F-47F7-9F78-86756E14916C}"/>
              </a:ext>
            </a:extLst>
          </p:cNvPr>
          <p:cNvPicPr>
            <a:picLocks noChangeAspect="1"/>
          </p:cNvPicPr>
          <p:nvPr/>
        </p:nvPicPr>
        <p:blipFill>
          <a:blip r:embed="rId5"/>
          <a:stretch>
            <a:fillRect/>
          </a:stretch>
        </p:blipFill>
        <p:spPr>
          <a:xfrm>
            <a:off x="766795" y="3280882"/>
            <a:ext cx="3619594" cy="2675058"/>
          </a:xfrm>
          <a:prstGeom prst="rect">
            <a:avLst/>
          </a:prstGeom>
          <a:ln>
            <a:noFill/>
          </a:ln>
          <a:effectLst>
            <a:softEdge rad="112500"/>
          </a:effectLst>
        </p:spPr>
      </p:pic>
      <p:sp>
        <p:nvSpPr>
          <p:cNvPr id="4" name="Rektangel 3"/>
          <p:cNvSpPr/>
          <p:nvPr/>
        </p:nvSpPr>
        <p:spPr>
          <a:xfrm>
            <a:off x="5974813" y="3244334"/>
            <a:ext cx="242374" cy="369332"/>
          </a:xfrm>
          <a:prstGeom prst="rect">
            <a:avLst/>
          </a:prstGeom>
        </p:spPr>
        <p:txBody>
          <a:bodyPr wrap="none">
            <a:spAutoFit/>
          </a:bodyPr>
          <a:lstStyle/>
          <a:p>
            <a:r>
              <a:rPr lang="da-DK" dirty="0">
                <a:solidFill>
                  <a:srgbClr val="000000"/>
                </a:solidFill>
                <a:latin typeface="Times New Roman" panose="02020603050405020304" pitchFamily="18" charset="0"/>
              </a:rPr>
              <a:t> </a:t>
            </a:r>
            <a:endParaRPr lang="da-DK" dirty="0"/>
          </a:p>
        </p:txBody>
      </p:sp>
      <p:sp>
        <p:nvSpPr>
          <p:cNvPr id="16" name="Sol 15"/>
          <p:cNvSpPr/>
          <p:nvPr/>
        </p:nvSpPr>
        <p:spPr>
          <a:xfrm>
            <a:off x="10125059" y="186451"/>
            <a:ext cx="1772816" cy="1684324"/>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Grafik 16" descr="Vandkande">
            <a:extLst>
              <a:ext uri="{FF2B5EF4-FFF2-40B4-BE49-F238E27FC236}">
                <a16:creationId xmlns:a16="http://schemas.microsoft.com/office/drawing/2014/main" xmlns="" id="{F5EA9B6D-97CF-4743-A9D8-FEAE7968EC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35684" y="3614467"/>
            <a:ext cx="914400" cy="914400"/>
          </a:xfrm>
          <a:prstGeom prst="rect">
            <a:avLst/>
          </a:prstGeom>
        </p:spPr>
      </p:pic>
    </p:spTree>
    <p:extLst>
      <p:ext uri="{BB962C8B-B14F-4D97-AF65-F5344CB8AC3E}">
        <p14:creationId xmlns:p14="http://schemas.microsoft.com/office/powerpoint/2010/main" val="22244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a:off x="7560720" y="778958"/>
            <a:ext cx="4345376" cy="5320444"/>
          </a:xfrm>
        </p:spPr>
      </p:pic>
      <p:sp>
        <p:nvSpPr>
          <p:cNvPr id="6" name="Rektangel 5"/>
          <p:cNvSpPr/>
          <p:nvPr/>
        </p:nvSpPr>
        <p:spPr>
          <a:xfrm>
            <a:off x="2302841" y="1450235"/>
            <a:ext cx="3937081" cy="2477512"/>
          </a:xfrm>
          <a:prstGeom prst="rect">
            <a:avLst/>
          </a:prstGeom>
          <a:blipFill dpi="0" rotWithShape="1">
            <a:blip r:embed="rId4">
              <a:alphaModFix amt="60000"/>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lumMod val="95000"/>
                  </a:schemeClr>
                </a:solidFill>
              </a:rPr>
              <a:t>Mål</a:t>
            </a:r>
          </a:p>
          <a:p>
            <a:pPr algn="ctr"/>
            <a:r>
              <a:rPr lang="da-DK" b="1" dirty="0"/>
              <a:t/>
            </a:r>
            <a:br>
              <a:rPr lang="da-DK" b="1" dirty="0"/>
            </a:br>
            <a:r>
              <a:rPr lang="da-DK" dirty="0"/>
              <a:t>I Hørsholm Kommune skal der være tydelig og synlig ledelse, som sætter retning for det enkelte tilbud og for hele 0-18 årsområdet. </a:t>
            </a:r>
            <a:endParaRPr lang="da-DK" dirty="0">
              <a:solidFill>
                <a:schemeClr val="bg1">
                  <a:lumMod val="95000"/>
                </a:schemeClr>
              </a:solidFill>
            </a:endParaRPr>
          </a:p>
        </p:txBody>
      </p:sp>
      <p:pic>
        <p:nvPicPr>
          <p:cNvPr id="7" name="Billede 6" descr="Logo" title="Logo"/>
          <p:cNvPicPr/>
          <p:nvPr/>
        </p:nvPicPr>
        <p:blipFill>
          <a:blip r:embed="rId5"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
        <p:nvSpPr>
          <p:cNvPr id="5" name="Forbindelse 4"/>
          <p:cNvSpPr/>
          <p:nvPr/>
        </p:nvSpPr>
        <p:spPr>
          <a:xfrm>
            <a:off x="6732802" y="4508712"/>
            <a:ext cx="1926772" cy="1839046"/>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accent3">
                    <a:lumMod val="50000"/>
                  </a:schemeClr>
                </a:solidFill>
              </a:rPr>
              <a:t>Ledelse</a:t>
            </a:r>
          </a:p>
        </p:txBody>
      </p:sp>
      <p:sp>
        <p:nvSpPr>
          <p:cNvPr id="8" name="Tekstfelt 7"/>
          <p:cNvSpPr txBox="1"/>
          <p:nvPr/>
        </p:nvSpPr>
        <p:spPr>
          <a:xfrm>
            <a:off x="634450" y="1096141"/>
            <a:ext cx="7732892" cy="4524315"/>
          </a:xfrm>
          <a:prstGeom prst="rect">
            <a:avLst/>
          </a:prstGeom>
          <a:gradFill flip="none" rotWithShape="1">
            <a:gsLst>
              <a:gs pos="0">
                <a:srgbClr val="7A7D55">
                  <a:tint val="66000"/>
                  <a:satMod val="160000"/>
                </a:srgbClr>
              </a:gs>
              <a:gs pos="50000">
                <a:srgbClr val="7A7D55">
                  <a:tint val="44500"/>
                  <a:satMod val="160000"/>
                </a:srgbClr>
              </a:gs>
              <a:gs pos="100000">
                <a:srgbClr val="7A7D55">
                  <a:tint val="23500"/>
                  <a:satMod val="160000"/>
                </a:srgbClr>
              </a:gs>
            </a:gsLst>
            <a:lin ang="2700000" scaled="1"/>
            <a:tileRect/>
          </a:gradFill>
          <a:ln>
            <a:noFill/>
          </a:ln>
        </p:spPr>
        <p:txBody>
          <a:bodyPr wrap="square" rtlCol="0">
            <a:spAutoFit/>
          </a:bodyPr>
          <a:lstStyle/>
          <a:p>
            <a:r>
              <a:rPr lang="da-DK" b="1" dirty="0">
                <a:solidFill>
                  <a:schemeClr val="tx1">
                    <a:lumMod val="65000"/>
                    <a:lumOff val="35000"/>
                  </a:schemeClr>
                </a:solidFill>
              </a:rPr>
              <a:t>Det er vigtigt, fordi:</a:t>
            </a:r>
            <a:br>
              <a:rPr lang="da-DK" b="1" dirty="0">
                <a:solidFill>
                  <a:schemeClr val="tx1">
                    <a:lumMod val="65000"/>
                    <a:lumOff val="35000"/>
                  </a:schemeClr>
                </a:solidFill>
              </a:rPr>
            </a:br>
            <a:r>
              <a:rPr lang="da-DK" dirty="0">
                <a:solidFill>
                  <a:schemeClr val="tx1">
                    <a:lumMod val="65000"/>
                    <a:lumOff val="35000"/>
                  </a:schemeClr>
                </a:solidFill>
              </a:rPr>
              <a:t>Ledelse skaber rammerne for, at vi kan lykkes med kerneopgaven.</a:t>
            </a:r>
          </a:p>
          <a:p>
            <a:r>
              <a:rPr lang="da-DK" b="1" dirty="0">
                <a:solidFill>
                  <a:schemeClr val="tx1">
                    <a:lumMod val="65000"/>
                    <a:lumOff val="35000"/>
                  </a:schemeClr>
                </a:solidFill>
              </a:rPr>
              <a:t/>
            </a:r>
            <a:br>
              <a:rPr lang="da-DK" b="1" dirty="0">
                <a:solidFill>
                  <a:schemeClr val="tx1">
                    <a:lumMod val="65000"/>
                    <a:lumOff val="35000"/>
                  </a:schemeClr>
                </a:solidFill>
              </a:rPr>
            </a:br>
            <a:r>
              <a:rPr lang="da-DK" b="1" dirty="0">
                <a:solidFill>
                  <a:schemeClr val="tx1">
                    <a:lumMod val="65000"/>
                    <a:lumOff val="35000"/>
                  </a:schemeClr>
                </a:solidFill>
              </a:rPr>
              <a:t>Det betyder, at: </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Vi har ledere, som er tæt på børn og unge, og som kommunikerer og samarbejder med medarbejdere, forældre, børn og unge.</a:t>
            </a:r>
          </a:p>
          <a:p>
            <a:pPr marL="285750" lvl="0" indent="-285750">
              <a:buFont typeface="Arial" panose="020B0604020202020204" pitchFamily="34" charset="0"/>
              <a:buChar char="•"/>
            </a:pPr>
            <a:r>
              <a:rPr lang="da-DK" dirty="0">
                <a:solidFill>
                  <a:schemeClr val="tx1">
                    <a:lumMod val="65000"/>
                    <a:lumOff val="35000"/>
                  </a:schemeClr>
                </a:solidFill>
              </a:rPr>
              <a:t>Vi har ledere, som udviser mod og tør gå forrest.</a:t>
            </a:r>
          </a:p>
          <a:p>
            <a:pPr marL="285750" lvl="0" indent="-285750">
              <a:buFont typeface="Arial" panose="020B0604020202020204" pitchFamily="34" charset="0"/>
              <a:buChar char="•"/>
            </a:pPr>
            <a:r>
              <a:rPr lang="da-DK" dirty="0">
                <a:solidFill>
                  <a:schemeClr val="tx1">
                    <a:lumMod val="65000"/>
                    <a:lumOff val="35000"/>
                  </a:schemeClr>
                </a:solidFill>
              </a:rPr>
              <a:t>Vi har ledere, som sikrer et godt arbejdsmiljø med høj medarbejdertrivsel.</a:t>
            </a:r>
          </a:p>
          <a:p>
            <a:pPr marL="285750" lvl="0" indent="-285750">
              <a:buFont typeface="Arial" panose="020B0604020202020204" pitchFamily="34" charset="0"/>
              <a:buChar char="•"/>
            </a:pPr>
            <a:r>
              <a:rPr lang="da-DK" dirty="0">
                <a:solidFill>
                  <a:schemeClr val="tx1">
                    <a:lumMod val="65000"/>
                    <a:lumOff val="35000"/>
                  </a:schemeClr>
                </a:solidFill>
              </a:rPr>
              <a:t>Vi har ledere, som muliggør faglig udvikling.</a:t>
            </a:r>
          </a:p>
          <a:p>
            <a:r>
              <a:rPr lang="da-DK" b="1" dirty="0">
                <a:solidFill>
                  <a:schemeClr val="tx1">
                    <a:lumMod val="65000"/>
                    <a:lumOff val="35000"/>
                  </a:schemeClr>
                </a:solidFill>
              </a:rPr>
              <a:t> </a:t>
            </a:r>
            <a:endParaRPr lang="da-DK" dirty="0">
              <a:solidFill>
                <a:schemeClr val="tx1">
                  <a:lumMod val="65000"/>
                  <a:lumOff val="35000"/>
                </a:schemeClr>
              </a:solidFill>
            </a:endParaRPr>
          </a:p>
          <a:p>
            <a:r>
              <a:rPr lang="da-DK" b="1" dirty="0">
                <a:solidFill>
                  <a:schemeClr val="tx1">
                    <a:lumMod val="65000"/>
                    <a:lumOff val="35000"/>
                  </a:schemeClr>
                </a:solidFill>
              </a:rPr>
              <a:t>Vi er godt på vej, når:</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Den faglige kvalitet i arbejdet er høj.</a:t>
            </a:r>
          </a:p>
          <a:p>
            <a:pPr marL="285750" lvl="0" indent="-285750">
              <a:buFont typeface="Arial" panose="020B0604020202020204" pitchFamily="34" charset="0"/>
              <a:buChar char="•"/>
            </a:pPr>
            <a:r>
              <a:rPr lang="da-DK" dirty="0">
                <a:solidFill>
                  <a:schemeClr val="tx1">
                    <a:lumMod val="65000"/>
                    <a:lumOff val="35000"/>
                  </a:schemeClr>
                </a:solidFill>
              </a:rPr>
              <a:t>Ledelsen understøtter det gode forældresamarbejde. </a:t>
            </a:r>
          </a:p>
          <a:p>
            <a:pPr marL="285750" lvl="0" indent="-285750">
              <a:buFont typeface="Arial" panose="020B0604020202020204" pitchFamily="34" charset="0"/>
              <a:buChar char="•"/>
            </a:pPr>
            <a:r>
              <a:rPr lang="da-DK" dirty="0">
                <a:solidFill>
                  <a:schemeClr val="tx1">
                    <a:lumMod val="65000"/>
                    <a:lumOff val="35000"/>
                  </a:schemeClr>
                </a:solidFill>
              </a:rPr>
              <a:t>Dygtige medarbejdere trives og udvikler sig i deres arbejde. </a:t>
            </a:r>
          </a:p>
          <a:p>
            <a:pPr marL="285750" lvl="0" indent="-285750">
              <a:buFont typeface="Arial" panose="020B0604020202020204" pitchFamily="34" charset="0"/>
              <a:buChar char="•"/>
            </a:pPr>
            <a:r>
              <a:rPr lang="da-DK" dirty="0">
                <a:solidFill>
                  <a:schemeClr val="tx1">
                    <a:lumMod val="65000"/>
                    <a:lumOff val="35000"/>
                  </a:schemeClr>
                </a:solidFill>
              </a:rPr>
              <a:t>Familier med børn og unge vælger Hørsholm Kommune til.</a:t>
            </a:r>
          </a:p>
          <a:p>
            <a:endParaRPr lang="da-DK" dirty="0">
              <a:solidFill>
                <a:schemeClr val="tx1">
                  <a:lumMod val="65000"/>
                  <a:lumOff val="35000"/>
                </a:schemeClr>
              </a:solidFill>
            </a:endParaRPr>
          </a:p>
        </p:txBody>
      </p:sp>
    </p:spTree>
    <p:extLst>
      <p:ext uri="{BB962C8B-B14F-4D97-AF65-F5344CB8AC3E}">
        <p14:creationId xmlns:p14="http://schemas.microsoft.com/office/powerpoint/2010/main" val="310498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a:off x="6576168" y="283671"/>
            <a:ext cx="4345376" cy="5320444"/>
          </a:xfrm>
        </p:spPr>
      </p:pic>
      <p:sp>
        <p:nvSpPr>
          <p:cNvPr id="5" name="Forbindelse 4"/>
          <p:cNvSpPr/>
          <p:nvPr/>
        </p:nvSpPr>
        <p:spPr>
          <a:xfrm>
            <a:off x="8051181" y="4684592"/>
            <a:ext cx="1926772" cy="1839046"/>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accent3">
                    <a:lumMod val="50000"/>
                  </a:schemeClr>
                </a:solidFill>
              </a:rPr>
              <a:t>Tidlig indsats</a:t>
            </a:r>
          </a:p>
        </p:txBody>
      </p:sp>
      <p:sp>
        <p:nvSpPr>
          <p:cNvPr id="6" name="Rektangel 5"/>
          <p:cNvSpPr/>
          <p:nvPr/>
        </p:nvSpPr>
        <p:spPr>
          <a:xfrm>
            <a:off x="1164773" y="1658556"/>
            <a:ext cx="4937786" cy="3167045"/>
          </a:xfrm>
          <a:prstGeom prst="rect">
            <a:avLst/>
          </a:prstGeom>
          <a:blipFill dpi="0" rotWithShape="1">
            <a:blip r:embed="rId4">
              <a:alphaModFix amt="60000"/>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lumMod val="95000"/>
                  </a:schemeClr>
                </a:solidFill>
              </a:rPr>
              <a:t>Mål</a:t>
            </a:r>
          </a:p>
          <a:p>
            <a:pPr algn="ctr"/>
            <a:r>
              <a:rPr lang="da-DK" b="1" dirty="0">
                <a:solidFill>
                  <a:schemeClr val="bg1">
                    <a:lumMod val="95000"/>
                  </a:schemeClr>
                </a:solidFill>
              </a:rPr>
              <a:t> </a:t>
            </a:r>
            <a:br>
              <a:rPr lang="da-DK" b="1" dirty="0">
                <a:solidFill>
                  <a:schemeClr val="bg1">
                    <a:lumMod val="95000"/>
                  </a:schemeClr>
                </a:solidFill>
              </a:rPr>
            </a:br>
            <a:r>
              <a:rPr lang="da-DK" dirty="0"/>
              <a:t>Alle børn og unge i Hørsholm kommune skal have lige muligheder for at udvikle sig og få den indsats, der passer til lige netop dem og deres behov.</a:t>
            </a:r>
          </a:p>
        </p:txBody>
      </p:sp>
      <p:pic>
        <p:nvPicPr>
          <p:cNvPr id="7" name="Billede 6" descr="Logo" title="Logo"/>
          <p:cNvPicPr/>
          <p:nvPr/>
        </p:nvPicPr>
        <p:blipFill>
          <a:blip r:embed="rId5"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
        <p:nvSpPr>
          <p:cNvPr id="8" name="Tekstfelt 7"/>
          <p:cNvSpPr txBox="1"/>
          <p:nvPr/>
        </p:nvSpPr>
        <p:spPr>
          <a:xfrm>
            <a:off x="518056" y="1187059"/>
            <a:ext cx="7732892" cy="5078313"/>
          </a:xfrm>
          <a:prstGeom prst="rect">
            <a:avLst/>
          </a:prstGeom>
          <a:gradFill flip="none" rotWithShape="1">
            <a:gsLst>
              <a:gs pos="0">
                <a:srgbClr val="7A7D55">
                  <a:tint val="66000"/>
                  <a:satMod val="160000"/>
                </a:srgbClr>
              </a:gs>
              <a:gs pos="50000">
                <a:srgbClr val="7A7D55">
                  <a:tint val="44500"/>
                  <a:satMod val="160000"/>
                </a:srgbClr>
              </a:gs>
              <a:gs pos="100000">
                <a:srgbClr val="7A7D55">
                  <a:tint val="23500"/>
                  <a:satMod val="160000"/>
                </a:srgbClr>
              </a:gs>
            </a:gsLst>
            <a:lin ang="2700000" scaled="1"/>
            <a:tileRect/>
          </a:gradFill>
          <a:ln>
            <a:noFill/>
          </a:ln>
        </p:spPr>
        <p:txBody>
          <a:bodyPr wrap="square" rtlCol="0">
            <a:spAutoFit/>
          </a:bodyPr>
          <a:lstStyle/>
          <a:p>
            <a:r>
              <a:rPr lang="da-DK" b="1" dirty="0">
                <a:solidFill>
                  <a:schemeClr val="tx1">
                    <a:lumMod val="65000"/>
                    <a:lumOff val="35000"/>
                  </a:schemeClr>
                </a:solidFill>
              </a:rPr>
              <a:t>Det er vigtigt, fordi:</a:t>
            </a:r>
            <a:endParaRPr lang="da-DK" dirty="0">
              <a:solidFill>
                <a:schemeClr val="tx1">
                  <a:lumMod val="65000"/>
                  <a:lumOff val="35000"/>
                </a:schemeClr>
              </a:solidFill>
            </a:endParaRPr>
          </a:p>
          <a:p>
            <a:r>
              <a:rPr lang="da-DK" dirty="0">
                <a:solidFill>
                  <a:schemeClr val="tx1">
                    <a:lumMod val="65000"/>
                    <a:lumOff val="35000"/>
                  </a:schemeClr>
                </a:solidFill>
              </a:rPr>
              <a:t>Vi skal opspore børn og unge, der er i mistrivsel, og sætte ind med den rette indsats tidligt. Det rigtige tilbud kan gøre en forskel for barnet, den unge og for familien. </a:t>
            </a:r>
          </a:p>
          <a:p>
            <a:r>
              <a:rPr lang="da-DK" b="1" dirty="0">
                <a:solidFill>
                  <a:schemeClr val="tx1">
                    <a:lumMod val="65000"/>
                    <a:lumOff val="35000"/>
                  </a:schemeClr>
                </a:solidFill>
              </a:rPr>
              <a:t/>
            </a:r>
            <a:br>
              <a:rPr lang="da-DK" b="1" dirty="0">
                <a:solidFill>
                  <a:schemeClr val="tx1">
                    <a:lumMod val="65000"/>
                    <a:lumOff val="35000"/>
                  </a:schemeClr>
                </a:solidFill>
              </a:rPr>
            </a:br>
            <a:r>
              <a:rPr lang="da-DK" b="1" dirty="0">
                <a:solidFill>
                  <a:schemeClr val="tx1">
                    <a:lumMod val="65000"/>
                    <a:lumOff val="35000"/>
                  </a:schemeClr>
                </a:solidFill>
              </a:rPr>
              <a:t>Det betyder, at:</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Vi opsporer og hjælper børn og unge tidligt med deres udfordringer.</a:t>
            </a:r>
          </a:p>
          <a:p>
            <a:pPr marL="285750" lvl="0" indent="-285750">
              <a:buFont typeface="Arial" panose="020B0604020202020204" pitchFamily="34" charset="0"/>
              <a:buChar char="•"/>
            </a:pPr>
            <a:r>
              <a:rPr lang="da-DK" dirty="0">
                <a:solidFill>
                  <a:schemeClr val="tx1">
                    <a:lumMod val="65000"/>
                    <a:lumOff val="35000"/>
                  </a:schemeClr>
                </a:solidFill>
              </a:rPr>
              <a:t>Vi har varierede tilbud, der tilgodeser børn og unges forskelligheder.</a:t>
            </a:r>
          </a:p>
          <a:p>
            <a:pPr marL="285750" lvl="0" indent="-285750">
              <a:buFont typeface="Arial" panose="020B0604020202020204" pitchFamily="34" charset="0"/>
              <a:buChar char="•"/>
            </a:pPr>
            <a:r>
              <a:rPr lang="da-DK" dirty="0">
                <a:solidFill>
                  <a:schemeClr val="tx1">
                    <a:lumMod val="65000"/>
                    <a:lumOff val="35000"/>
                  </a:schemeClr>
                </a:solidFill>
              </a:rPr>
              <a:t>Vi behandler børn og unge ens, ved at behandle dem forskelligt. </a:t>
            </a:r>
          </a:p>
          <a:p>
            <a:pPr marL="285750" lvl="0" indent="-285750">
              <a:buFont typeface="Arial" panose="020B0604020202020204" pitchFamily="34" charset="0"/>
              <a:buChar char="•"/>
            </a:pPr>
            <a:r>
              <a:rPr lang="da-DK" dirty="0">
                <a:solidFill>
                  <a:schemeClr val="tx1">
                    <a:lumMod val="65000"/>
                    <a:lumOff val="35000"/>
                  </a:schemeClr>
                </a:solidFill>
              </a:rPr>
              <a:t>Vi inddrager forældre som en selvfølgelig samarbejdspartner.</a:t>
            </a:r>
          </a:p>
          <a:p>
            <a:pPr marL="285750" lvl="0" indent="-285750">
              <a:buFont typeface="Arial" panose="020B0604020202020204" pitchFamily="34" charset="0"/>
              <a:buChar char="•"/>
            </a:pPr>
            <a:r>
              <a:rPr lang="da-DK" dirty="0">
                <a:solidFill>
                  <a:schemeClr val="tx1">
                    <a:lumMod val="65000"/>
                    <a:lumOff val="35000"/>
                  </a:schemeClr>
                </a:solidFill>
              </a:rPr>
              <a:t>Vi har viden og kompetencer til at støtte børn og unge med behov for særlig indsats. </a:t>
            </a:r>
          </a:p>
          <a:p>
            <a:pPr marL="285750" lvl="0" indent="-285750">
              <a:buFont typeface="Arial" panose="020B0604020202020204" pitchFamily="34" charset="0"/>
              <a:buChar char="•"/>
            </a:pPr>
            <a:r>
              <a:rPr lang="da-DK" dirty="0">
                <a:solidFill>
                  <a:schemeClr val="tx1">
                    <a:lumMod val="65000"/>
                    <a:lumOff val="35000"/>
                  </a:schemeClr>
                </a:solidFill>
              </a:rPr>
              <a:t>Vi har tydelige arbejdsgange, som sikrer hurtig handling og den rette indsats.</a:t>
            </a:r>
          </a:p>
          <a:p>
            <a:endParaRPr lang="da-DK" dirty="0">
              <a:solidFill>
                <a:schemeClr val="tx1">
                  <a:lumMod val="65000"/>
                  <a:lumOff val="35000"/>
                </a:schemeClr>
              </a:solidFill>
            </a:endParaRPr>
          </a:p>
          <a:p>
            <a:r>
              <a:rPr lang="da-DK" b="1" dirty="0">
                <a:solidFill>
                  <a:schemeClr val="tx1">
                    <a:lumMod val="65000"/>
                    <a:lumOff val="35000"/>
                  </a:schemeClr>
                </a:solidFill>
              </a:rPr>
              <a:t>Vi er godt på vej, når:</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Børn og unge bliver set, mødt og forstået. </a:t>
            </a:r>
          </a:p>
          <a:p>
            <a:pPr marL="285750" lvl="0" indent="-285750">
              <a:buFont typeface="Arial" panose="020B0604020202020204" pitchFamily="34" charset="0"/>
              <a:buChar char="•"/>
            </a:pPr>
            <a:r>
              <a:rPr lang="da-DK" dirty="0">
                <a:solidFill>
                  <a:schemeClr val="tx1">
                    <a:lumMod val="65000"/>
                    <a:lumOff val="35000"/>
                  </a:schemeClr>
                </a:solidFill>
              </a:rPr>
              <a:t>Børn og unge får det rette tilbud så tidligt som muligt.</a:t>
            </a:r>
          </a:p>
          <a:p>
            <a:pPr marL="285750" lvl="0" indent="-285750">
              <a:buFont typeface="Arial" panose="020B0604020202020204" pitchFamily="34" charset="0"/>
              <a:buChar char="•"/>
            </a:pPr>
            <a:r>
              <a:rPr lang="da-DK" dirty="0">
                <a:solidFill>
                  <a:schemeClr val="tx1">
                    <a:lumMod val="65000"/>
                    <a:lumOff val="35000"/>
                  </a:schemeClr>
                </a:solidFill>
              </a:rPr>
              <a:t>Vi tager fælles ansvar og forældre står ikke alene.</a:t>
            </a:r>
          </a:p>
        </p:txBody>
      </p:sp>
    </p:spTree>
    <p:extLst>
      <p:ext uri="{BB962C8B-B14F-4D97-AF65-F5344CB8AC3E}">
        <p14:creationId xmlns:p14="http://schemas.microsoft.com/office/powerpoint/2010/main" val="3037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a:off x="6510854" y="773528"/>
            <a:ext cx="4345376" cy="5320444"/>
          </a:xfrm>
        </p:spPr>
      </p:pic>
      <p:sp>
        <p:nvSpPr>
          <p:cNvPr id="5" name="Forbindelse 4"/>
          <p:cNvSpPr/>
          <p:nvPr/>
        </p:nvSpPr>
        <p:spPr>
          <a:xfrm>
            <a:off x="9337753" y="4033728"/>
            <a:ext cx="1926772" cy="1839046"/>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accent3">
                    <a:lumMod val="50000"/>
                  </a:schemeClr>
                </a:solidFill>
              </a:rPr>
              <a:t>Høj faglighed</a:t>
            </a:r>
          </a:p>
        </p:txBody>
      </p:sp>
      <p:sp>
        <p:nvSpPr>
          <p:cNvPr id="6" name="Rektangel 5"/>
          <p:cNvSpPr/>
          <p:nvPr/>
        </p:nvSpPr>
        <p:spPr>
          <a:xfrm>
            <a:off x="1164773" y="1658556"/>
            <a:ext cx="4937786" cy="3167045"/>
          </a:xfrm>
          <a:prstGeom prst="rect">
            <a:avLst/>
          </a:prstGeom>
          <a:blipFill dpi="0" rotWithShape="1">
            <a:blip r:embed="rId4">
              <a:alphaModFix amt="60000"/>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lumMod val="95000"/>
                  </a:schemeClr>
                </a:solidFill>
              </a:rPr>
              <a:t>Mål</a:t>
            </a:r>
          </a:p>
          <a:p>
            <a:pPr algn="ctr"/>
            <a:r>
              <a:rPr lang="da-DK" b="1" dirty="0">
                <a:solidFill>
                  <a:schemeClr val="bg1">
                    <a:lumMod val="95000"/>
                  </a:schemeClr>
                </a:solidFill>
              </a:rPr>
              <a:t> </a:t>
            </a:r>
            <a:br>
              <a:rPr lang="da-DK" b="1" dirty="0">
                <a:solidFill>
                  <a:schemeClr val="bg1">
                    <a:lumMod val="95000"/>
                  </a:schemeClr>
                </a:solidFill>
              </a:rPr>
            </a:br>
            <a:r>
              <a:rPr lang="da-DK" dirty="0"/>
              <a:t>Hørsholm Kommune skal være en attraktiv arbejdsplads med høj arbejdsglæde og veluddannede og dedikerede medarbejdere, som leverer høj faglig kvalitet. </a:t>
            </a:r>
          </a:p>
          <a:p>
            <a:pPr algn="ctr"/>
            <a:endParaRPr lang="da-DK" dirty="0">
              <a:solidFill>
                <a:schemeClr val="bg1">
                  <a:lumMod val="95000"/>
                </a:schemeClr>
              </a:solidFill>
            </a:endParaRPr>
          </a:p>
        </p:txBody>
      </p:sp>
      <p:pic>
        <p:nvPicPr>
          <p:cNvPr id="7" name="Billede 6" descr="Logo" title="Logo"/>
          <p:cNvPicPr/>
          <p:nvPr/>
        </p:nvPicPr>
        <p:blipFill>
          <a:blip r:embed="rId5"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
        <p:nvSpPr>
          <p:cNvPr id="8" name="Tekstfelt 7"/>
          <p:cNvSpPr txBox="1"/>
          <p:nvPr/>
        </p:nvSpPr>
        <p:spPr>
          <a:xfrm>
            <a:off x="466970" y="1004509"/>
            <a:ext cx="7204039" cy="5586145"/>
          </a:xfrm>
          <a:prstGeom prst="rect">
            <a:avLst/>
          </a:prstGeom>
          <a:gradFill flip="none" rotWithShape="1">
            <a:gsLst>
              <a:gs pos="0">
                <a:srgbClr val="7A7D55">
                  <a:tint val="66000"/>
                  <a:satMod val="160000"/>
                </a:srgbClr>
              </a:gs>
              <a:gs pos="50000">
                <a:srgbClr val="7A7D55">
                  <a:tint val="44500"/>
                  <a:satMod val="160000"/>
                </a:srgbClr>
              </a:gs>
              <a:gs pos="100000">
                <a:srgbClr val="7A7D55">
                  <a:tint val="23500"/>
                  <a:satMod val="160000"/>
                </a:srgbClr>
              </a:gs>
            </a:gsLst>
            <a:lin ang="2700000" scaled="1"/>
            <a:tileRect/>
          </a:gradFill>
          <a:ln>
            <a:noFill/>
          </a:ln>
        </p:spPr>
        <p:txBody>
          <a:bodyPr wrap="square" rtlCol="0">
            <a:spAutoFit/>
          </a:bodyPr>
          <a:lstStyle/>
          <a:p>
            <a:r>
              <a:rPr lang="da-DK" sz="1700" b="1" dirty="0">
                <a:solidFill>
                  <a:schemeClr val="tx1">
                    <a:lumMod val="65000"/>
                    <a:lumOff val="35000"/>
                  </a:schemeClr>
                </a:solidFill>
              </a:rPr>
              <a:t>Det er vigtigt, fordi:</a:t>
            </a:r>
            <a:endParaRPr lang="da-DK" sz="1700" dirty="0">
              <a:solidFill>
                <a:schemeClr val="tx1">
                  <a:lumMod val="65000"/>
                  <a:lumOff val="35000"/>
                </a:schemeClr>
              </a:solidFill>
            </a:endParaRPr>
          </a:p>
          <a:p>
            <a:r>
              <a:rPr lang="da-DK" sz="1700" dirty="0">
                <a:solidFill>
                  <a:schemeClr val="tx1">
                    <a:lumMod val="65000"/>
                    <a:lumOff val="35000"/>
                  </a:schemeClr>
                </a:solidFill>
              </a:rPr>
              <a:t>Omsorgsfulde og højt kvalificerede medarbejdere, der trives og har stolthed ved deres fag har stor betydning for, at børn og unge kan udvikle deres faglige og sociale kompetencer og blive så dygtige, som de kan. Når vi lykkes med kerneopgaven, trives børnene og de unge. </a:t>
            </a:r>
          </a:p>
          <a:p>
            <a:r>
              <a:rPr lang="da-DK" sz="1700" dirty="0">
                <a:solidFill>
                  <a:schemeClr val="tx1">
                    <a:lumMod val="65000"/>
                    <a:lumOff val="35000"/>
                  </a:schemeClr>
                </a:solidFill>
              </a:rPr>
              <a:t/>
            </a:r>
            <a:br>
              <a:rPr lang="da-DK" sz="1700" dirty="0">
                <a:solidFill>
                  <a:schemeClr val="tx1">
                    <a:lumMod val="65000"/>
                    <a:lumOff val="35000"/>
                  </a:schemeClr>
                </a:solidFill>
              </a:rPr>
            </a:br>
            <a:r>
              <a:rPr lang="da-DK" sz="1700" b="1" dirty="0">
                <a:solidFill>
                  <a:schemeClr val="tx1">
                    <a:lumMod val="65000"/>
                    <a:lumOff val="35000"/>
                  </a:schemeClr>
                </a:solidFill>
              </a:rPr>
              <a:t>Det betyder, at:</a:t>
            </a:r>
            <a:endParaRPr lang="da-DK" sz="1700" dirty="0">
              <a:solidFill>
                <a:schemeClr val="tx1">
                  <a:lumMod val="65000"/>
                  <a:lumOff val="35000"/>
                </a:schemeClr>
              </a:solidFill>
            </a:endParaRPr>
          </a:p>
          <a:p>
            <a:pPr marL="285750" lvl="0" indent="-285750">
              <a:buFont typeface="Arial" panose="020B0604020202020204" pitchFamily="34" charset="0"/>
              <a:buChar char="•"/>
            </a:pPr>
            <a:r>
              <a:rPr lang="da-DK" sz="1700" dirty="0">
                <a:solidFill>
                  <a:schemeClr val="tx1">
                    <a:lumMod val="65000"/>
                    <a:lumOff val="35000"/>
                  </a:schemeClr>
                </a:solidFill>
              </a:rPr>
              <a:t>Vi har medarbejdere med professionel </a:t>
            </a:r>
            <a:r>
              <a:rPr lang="da-DK" sz="1700" dirty="0" err="1">
                <a:solidFill>
                  <a:schemeClr val="tx1">
                    <a:lumMod val="65000"/>
                    <a:lumOff val="35000"/>
                  </a:schemeClr>
                </a:solidFill>
              </a:rPr>
              <a:t>relationskompetence</a:t>
            </a:r>
            <a:r>
              <a:rPr lang="da-DK" sz="1700" dirty="0">
                <a:solidFill>
                  <a:schemeClr val="tx1">
                    <a:lumMod val="65000"/>
                    <a:lumOff val="35000"/>
                  </a:schemeClr>
                </a:solidFill>
              </a:rPr>
              <a:t>. </a:t>
            </a:r>
          </a:p>
          <a:p>
            <a:pPr marL="285750" lvl="0" indent="-285750">
              <a:buFont typeface="Arial" panose="020B0604020202020204" pitchFamily="34" charset="0"/>
              <a:buChar char="•"/>
            </a:pPr>
            <a:r>
              <a:rPr lang="da-DK" sz="1700" dirty="0">
                <a:solidFill>
                  <a:schemeClr val="tx1">
                    <a:lumMod val="65000"/>
                    <a:lumOff val="35000"/>
                  </a:schemeClr>
                </a:solidFill>
              </a:rPr>
              <a:t>Vi har medarbejdere, som kan tilrettelægge gode og differentierede børne- og læringsmiljøer.</a:t>
            </a:r>
          </a:p>
          <a:p>
            <a:pPr marL="285750" lvl="0" indent="-285750">
              <a:buFont typeface="Arial" panose="020B0604020202020204" pitchFamily="34" charset="0"/>
              <a:buChar char="•"/>
            </a:pPr>
            <a:r>
              <a:rPr lang="da-DK" sz="1700" dirty="0">
                <a:solidFill>
                  <a:schemeClr val="tx1">
                    <a:lumMod val="65000"/>
                    <a:lumOff val="35000"/>
                  </a:schemeClr>
                </a:solidFill>
              </a:rPr>
              <a:t>Vi har medarbejdere, som udvikler sig fagligt og opsøger nyeste faglige viden inden for 0-18 årsområdet. </a:t>
            </a:r>
          </a:p>
          <a:p>
            <a:pPr marL="285750" lvl="0" indent="-285750">
              <a:buFont typeface="Arial" panose="020B0604020202020204" pitchFamily="34" charset="0"/>
              <a:buChar char="•"/>
            </a:pPr>
            <a:r>
              <a:rPr lang="da-DK" sz="1700" dirty="0">
                <a:solidFill>
                  <a:schemeClr val="tx1">
                    <a:lumMod val="65000"/>
                    <a:lumOff val="35000"/>
                  </a:schemeClr>
                </a:solidFill>
              </a:rPr>
              <a:t>Vi understøtter et godt fysisk og psykisk arbejdsmiljø.</a:t>
            </a:r>
          </a:p>
          <a:p>
            <a:r>
              <a:rPr lang="da-DK" sz="1700" b="1" dirty="0">
                <a:solidFill>
                  <a:schemeClr val="tx1">
                    <a:lumMod val="65000"/>
                    <a:lumOff val="35000"/>
                  </a:schemeClr>
                </a:solidFill>
              </a:rPr>
              <a:t> </a:t>
            </a:r>
            <a:endParaRPr lang="da-DK" sz="1700" dirty="0">
              <a:solidFill>
                <a:schemeClr val="tx1">
                  <a:lumMod val="65000"/>
                  <a:lumOff val="35000"/>
                </a:schemeClr>
              </a:solidFill>
            </a:endParaRPr>
          </a:p>
          <a:p>
            <a:r>
              <a:rPr lang="da-DK" sz="1700" b="1" dirty="0">
                <a:solidFill>
                  <a:schemeClr val="tx1">
                    <a:lumMod val="65000"/>
                    <a:lumOff val="35000"/>
                  </a:schemeClr>
                </a:solidFill>
              </a:rPr>
              <a:t>Vi er godt på vej, når:</a:t>
            </a:r>
            <a:endParaRPr lang="da-DK" sz="1700" dirty="0">
              <a:solidFill>
                <a:schemeClr val="tx1">
                  <a:lumMod val="65000"/>
                  <a:lumOff val="35000"/>
                </a:schemeClr>
              </a:solidFill>
            </a:endParaRPr>
          </a:p>
          <a:p>
            <a:pPr marL="285750" lvl="0" indent="-285750">
              <a:buFont typeface="Arial" panose="020B0604020202020204" pitchFamily="34" charset="0"/>
              <a:buChar char="•"/>
            </a:pPr>
            <a:r>
              <a:rPr lang="da-DK" sz="1700" dirty="0">
                <a:solidFill>
                  <a:schemeClr val="tx1">
                    <a:lumMod val="65000"/>
                    <a:lumOff val="35000"/>
                  </a:schemeClr>
                </a:solidFill>
              </a:rPr>
              <a:t>Børn og unge møder voksne, der motiverer til leg og læring.</a:t>
            </a:r>
          </a:p>
          <a:p>
            <a:pPr marL="285750" lvl="0" indent="-285750">
              <a:buFont typeface="Arial" panose="020B0604020202020204" pitchFamily="34" charset="0"/>
              <a:buChar char="•"/>
            </a:pPr>
            <a:r>
              <a:rPr lang="da-DK" sz="1700" dirty="0">
                <a:solidFill>
                  <a:schemeClr val="tx1">
                    <a:lumMod val="65000"/>
                    <a:lumOff val="35000"/>
                  </a:schemeClr>
                </a:solidFill>
              </a:rPr>
              <a:t>Børn og unge møder voksne, der støtter og tager hånd om faglige, sociale og personlige udfordringer.</a:t>
            </a:r>
          </a:p>
          <a:p>
            <a:pPr marL="285750" lvl="0" indent="-285750">
              <a:buFont typeface="Arial" panose="020B0604020202020204" pitchFamily="34" charset="0"/>
              <a:buChar char="•"/>
            </a:pPr>
            <a:r>
              <a:rPr lang="da-DK" sz="1700" dirty="0">
                <a:solidFill>
                  <a:schemeClr val="tx1">
                    <a:lumMod val="65000"/>
                    <a:lumOff val="35000"/>
                  </a:schemeClr>
                </a:solidFill>
              </a:rPr>
              <a:t>Børn og unge har opbygget selvværd og tro på livet.</a:t>
            </a:r>
          </a:p>
          <a:p>
            <a:pPr marL="285750" lvl="0" indent="-285750">
              <a:buFont typeface="Arial" panose="020B0604020202020204" pitchFamily="34" charset="0"/>
              <a:buChar char="•"/>
            </a:pPr>
            <a:r>
              <a:rPr lang="da-DK" sz="1700" dirty="0">
                <a:solidFill>
                  <a:schemeClr val="tx1">
                    <a:lumMod val="65000"/>
                    <a:lumOff val="35000"/>
                  </a:schemeClr>
                </a:solidFill>
              </a:rPr>
              <a:t>Forældre møder medarbejdere, der kan give den nødvendige sparring og kender deres børn og unge. </a:t>
            </a:r>
            <a:r>
              <a:rPr lang="da-DK" sz="1700" dirty="0"/>
              <a:t> </a:t>
            </a:r>
          </a:p>
        </p:txBody>
      </p:sp>
    </p:spTree>
    <p:extLst>
      <p:ext uri="{BB962C8B-B14F-4D97-AF65-F5344CB8AC3E}">
        <p14:creationId xmlns:p14="http://schemas.microsoft.com/office/powerpoint/2010/main" val="133397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a:off x="6587054" y="1394016"/>
            <a:ext cx="4345376" cy="5320444"/>
          </a:xfrm>
        </p:spPr>
      </p:pic>
      <p:sp>
        <p:nvSpPr>
          <p:cNvPr id="5" name="Forbindelse 4"/>
          <p:cNvSpPr/>
          <p:nvPr/>
        </p:nvSpPr>
        <p:spPr>
          <a:xfrm>
            <a:off x="7720156" y="240125"/>
            <a:ext cx="1926772" cy="1839046"/>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accent3">
                    <a:lumMod val="50000"/>
                  </a:schemeClr>
                </a:solidFill>
              </a:rPr>
              <a:t>Tryghed, trivsel og fællesskab</a:t>
            </a:r>
          </a:p>
        </p:txBody>
      </p:sp>
      <p:sp>
        <p:nvSpPr>
          <p:cNvPr id="6" name="Rektangel 5"/>
          <p:cNvSpPr/>
          <p:nvPr/>
        </p:nvSpPr>
        <p:spPr>
          <a:xfrm>
            <a:off x="1785877" y="1517829"/>
            <a:ext cx="4937786" cy="3167045"/>
          </a:xfrm>
          <a:prstGeom prst="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lumMod val="95000"/>
                  </a:schemeClr>
                </a:solidFill>
              </a:rPr>
              <a:t>Mål</a:t>
            </a:r>
          </a:p>
          <a:p>
            <a:pPr algn="ctr"/>
            <a:r>
              <a:rPr lang="da-DK" b="1" dirty="0">
                <a:solidFill>
                  <a:schemeClr val="bg1">
                    <a:lumMod val="95000"/>
                  </a:schemeClr>
                </a:solidFill>
              </a:rPr>
              <a:t> </a:t>
            </a:r>
            <a:br>
              <a:rPr lang="da-DK" b="1" dirty="0">
                <a:solidFill>
                  <a:schemeClr val="bg1">
                    <a:lumMod val="95000"/>
                  </a:schemeClr>
                </a:solidFill>
              </a:rPr>
            </a:br>
            <a:r>
              <a:rPr lang="da-DK" b="1" dirty="0"/>
              <a:t>Alle børn og unge i Hørsholm Kommune skal trives, føles sig trygge og være en del af ligeværdige og inkluderende fællesskaber. </a:t>
            </a:r>
            <a:endParaRPr lang="da-DK" b="1" dirty="0">
              <a:solidFill>
                <a:schemeClr val="bg1">
                  <a:lumMod val="95000"/>
                </a:schemeClr>
              </a:solidFill>
            </a:endParaRPr>
          </a:p>
        </p:txBody>
      </p:sp>
      <p:pic>
        <p:nvPicPr>
          <p:cNvPr id="7" name="Billede 6" descr="Logo" title="Logo"/>
          <p:cNvPicPr/>
          <p:nvPr/>
        </p:nvPicPr>
        <p:blipFill>
          <a:blip r:embed="rId4"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
        <p:nvSpPr>
          <p:cNvPr id="9" name="Rektangel 8"/>
          <p:cNvSpPr/>
          <p:nvPr/>
        </p:nvSpPr>
        <p:spPr>
          <a:xfrm>
            <a:off x="1164773" y="1658556"/>
            <a:ext cx="4937786" cy="3167045"/>
          </a:xfrm>
          <a:prstGeom prst="rect">
            <a:avLst/>
          </a:prstGeom>
          <a:blipFill dpi="0" rotWithShape="1">
            <a:blip r:embed="rId5">
              <a:alphaModFix amt="60000"/>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t>Mål:</a:t>
            </a:r>
            <a:r>
              <a:rPr lang="da-DK" b="1" dirty="0"/>
              <a:t> </a:t>
            </a:r>
          </a:p>
          <a:p>
            <a:pPr algn="ctr"/>
            <a:endParaRPr lang="da-DK" b="1" dirty="0"/>
          </a:p>
          <a:p>
            <a:pPr algn="ctr"/>
            <a:r>
              <a:rPr lang="da-DK" dirty="0"/>
              <a:t>Alle børn og unge i Hørsholm Kommune skal have mulighed for at trives, føle sig trygge og være en del af ligeværdige og inkluderende fællesskaber. </a:t>
            </a:r>
          </a:p>
        </p:txBody>
      </p:sp>
      <p:sp>
        <p:nvSpPr>
          <p:cNvPr id="8" name="Tekstfelt 7"/>
          <p:cNvSpPr txBox="1"/>
          <p:nvPr/>
        </p:nvSpPr>
        <p:spPr>
          <a:xfrm>
            <a:off x="313944" y="895244"/>
            <a:ext cx="7204039" cy="5632311"/>
          </a:xfrm>
          <a:prstGeom prst="rect">
            <a:avLst/>
          </a:prstGeom>
          <a:gradFill flip="none" rotWithShape="1">
            <a:gsLst>
              <a:gs pos="0">
                <a:srgbClr val="7A7D55">
                  <a:tint val="66000"/>
                  <a:satMod val="160000"/>
                </a:srgbClr>
              </a:gs>
              <a:gs pos="50000">
                <a:srgbClr val="7A7D55">
                  <a:tint val="44500"/>
                  <a:satMod val="160000"/>
                </a:srgbClr>
              </a:gs>
              <a:gs pos="100000">
                <a:srgbClr val="7A7D55">
                  <a:tint val="23500"/>
                  <a:satMod val="160000"/>
                </a:srgbClr>
              </a:gs>
            </a:gsLst>
            <a:lin ang="2700000" scaled="1"/>
            <a:tileRect/>
          </a:gradFill>
          <a:ln>
            <a:noFill/>
          </a:ln>
        </p:spPr>
        <p:txBody>
          <a:bodyPr wrap="square" rtlCol="0">
            <a:spAutoFit/>
          </a:bodyPr>
          <a:lstStyle/>
          <a:p>
            <a:r>
              <a:rPr lang="da-DK" b="1" dirty="0">
                <a:solidFill>
                  <a:schemeClr val="tx1">
                    <a:lumMod val="65000"/>
                    <a:lumOff val="35000"/>
                  </a:schemeClr>
                </a:solidFill>
              </a:rPr>
              <a:t>Det er vigtigt, fordi:</a:t>
            </a:r>
            <a:br>
              <a:rPr lang="da-DK" b="1" dirty="0">
                <a:solidFill>
                  <a:schemeClr val="tx1">
                    <a:lumMod val="65000"/>
                    <a:lumOff val="35000"/>
                  </a:schemeClr>
                </a:solidFill>
              </a:rPr>
            </a:br>
            <a:r>
              <a:rPr lang="da-DK" dirty="0">
                <a:solidFill>
                  <a:schemeClr val="tx1">
                    <a:lumMod val="65000"/>
                    <a:lumOff val="35000"/>
                  </a:schemeClr>
                </a:solidFill>
              </a:rPr>
              <a:t>Høj trivsel og tryghed hos den enkelte og i fællesskabet er vigtige forudsætninger for, at børn og unge kan lære, udvikle sig og udfolde deres fulde potentialer. </a:t>
            </a:r>
          </a:p>
          <a:p>
            <a:r>
              <a:rPr lang="da-DK" b="1" dirty="0">
                <a:solidFill>
                  <a:schemeClr val="tx1">
                    <a:lumMod val="65000"/>
                    <a:lumOff val="35000"/>
                  </a:schemeClr>
                </a:solidFill>
              </a:rPr>
              <a:t/>
            </a:r>
            <a:br>
              <a:rPr lang="da-DK" b="1" dirty="0">
                <a:solidFill>
                  <a:schemeClr val="tx1">
                    <a:lumMod val="65000"/>
                    <a:lumOff val="35000"/>
                  </a:schemeClr>
                </a:solidFill>
              </a:rPr>
            </a:br>
            <a:r>
              <a:rPr lang="da-DK" b="1" dirty="0">
                <a:solidFill>
                  <a:schemeClr val="tx1">
                    <a:lumMod val="65000"/>
                    <a:lumOff val="35000"/>
                  </a:schemeClr>
                </a:solidFill>
              </a:rPr>
              <a:t>Det betyder, at:</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Vi tager fælles ansvar for, at børn og unge indgår i positive relationer med voksne og børn.</a:t>
            </a:r>
          </a:p>
          <a:p>
            <a:pPr marL="285750" lvl="0" indent="-285750">
              <a:buFont typeface="Arial" panose="020B0604020202020204" pitchFamily="34" charset="0"/>
              <a:buChar char="•"/>
            </a:pPr>
            <a:r>
              <a:rPr lang="da-DK" dirty="0">
                <a:solidFill>
                  <a:schemeClr val="tx1">
                    <a:lumMod val="65000"/>
                    <a:lumOff val="35000"/>
                  </a:schemeClr>
                </a:solidFill>
              </a:rPr>
              <a:t>Vi skaber rammerne for, at børn og unge kan udfolde deres potentialer og bliver rustet til at gøre det, de brænder for.</a:t>
            </a:r>
          </a:p>
          <a:p>
            <a:pPr marL="285750" lvl="0" indent="-285750">
              <a:buFont typeface="Arial" panose="020B0604020202020204" pitchFamily="34" charset="0"/>
              <a:buChar char="•"/>
            </a:pPr>
            <a:r>
              <a:rPr lang="da-DK" dirty="0">
                <a:solidFill>
                  <a:schemeClr val="tx1">
                    <a:lumMod val="65000"/>
                    <a:lumOff val="35000"/>
                  </a:schemeClr>
                </a:solidFill>
              </a:rPr>
              <a:t>Vi understøtter trygge overgange for hele aldersgruppen 0-18 år.</a:t>
            </a:r>
          </a:p>
          <a:p>
            <a:pPr marL="285750" lvl="0" indent="-285750">
              <a:buFont typeface="Arial" panose="020B0604020202020204" pitchFamily="34" charset="0"/>
              <a:buChar char="•"/>
            </a:pPr>
            <a:r>
              <a:rPr lang="da-DK" dirty="0">
                <a:solidFill>
                  <a:schemeClr val="tx1">
                    <a:lumMod val="65000"/>
                    <a:lumOff val="35000"/>
                  </a:schemeClr>
                </a:solidFill>
              </a:rPr>
              <a:t>Vi samarbejder med forældre om børn og unges trivsel og tager hånd om udfordringer, før de eskalerer. </a:t>
            </a:r>
          </a:p>
          <a:p>
            <a:r>
              <a:rPr lang="da-DK" b="1" dirty="0">
                <a:solidFill>
                  <a:schemeClr val="tx1">
                    <a:lumMod val="65000"/>
                    <a:lumOff val="35000"/>
                  </a:schemeClr>
                </a:solidFill>
              </a:rPr>
              <a:t> </a:t>
            </a:r>
            <a:endParaRPr lang="da-DK" dirty="0">
              <a:solidFill>
                <a:schemeClr val="tx1">
                  <a:lumMod val="65000"/>
                  <a:lumOff val="35000"/>
                </a:schemeClr>
              </a:solidFill>
            </a:endParaRPr>
          </a:p>
          <a:p>
            <a:r>
              <a:rPr lang="da-DK" b="1" dirty="0">
                <a:solidFill>
                  <a:schemeClr val="tx1">
                    <a:lumMod val="65000"/>
                    <a:lumOff val="35000"/>
                  </a:schemeClr>
                </a:solidFill>
              </a:rPr>
              <a:t>Vi er godt på vej, når:</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Børn og unge har positive relationer med de voksne og børn, som de møder.</a:t>
            </a:r>
          </a:p>
          <a:p>
            <a:pPr marL="285750" lvl="0" indent="-285750">
              <a:buFont typeface="Arial" panose="020B0604020202020204" pitchFamily="34" charset="0"/>
              <a:buChar char="•"/>
            </a:pPr>
            <a:r>
              <a:rPr lang="da-DK" dirty="0">
                <a:solidFill>
                  <a:schemeClr val="tx1">
                    <a:lumMod val="65000"/>
                    <a:lumOff val="35000"/>
                  </a:schemeClr>
                </a:solidFill>
              </a:rPr>
              <a:t>Børn og unge kommer glade i skole og dagtilbud og går klogere hjem.</a:t>
            </a:r>
          </a:p>
          <a:p>
            <a:pPr marL="285750" lvl="0" indent="-285750">
              <a:buFont typeface="Arial" panose="020B0604020202020204" pitchFamily="34" charset="0"/>
              <a:buChar char="•"/>
            </a:pPr>
            <a:r>
              <a:rPr lang="da-DK" dirty="0">
                <a:solidFill>
                  <a:schemeClr val="tx1">
                    <a:lumMod val="65000"/>
                    <a:lumOff val="35000"/>
                  </a:schemeClr>
                </a:solidFill>
              </a:rPr>
              <a:t>Børn og unge har højt selvværd og hviler i sig selv.</a:t>
            </a:r>
          </a:p>
          <a:p>
            <a:pPr marL="285750" lvl="0" indent="-285750">
              <a:buFont typeface="Arial" panose="020B0604020202020204" pitchFamily="34" charset="0"/>
              <a:buChar char="•"/>
            </a:pPr>
            <a:r>
              <a:rPr lang="da-DK" dirty="0">
                <a:solidFill>
                  <a:schemeClr val="tx1">
                    <a:lumMod val="65000"/>
                    <a:lumOff val="35000"/>
                  </a:schemeClr>
                </a:solidFill>
              </a:rPr>
              <a:t>Børn og unge har tillid til sig selv og deres omverden</a:t>
            </a:r>
            <a:r>
              <a:rPr lang="da-DK" dirty="0"/>
              <a:t>.</a:t>
            </a:r>
          </a:p>
        </p:txBody>
      </p:sp>
    </p:spTree>
    <p:extLst>
      <p:ext uri="{BB962C8B-B14F-4D97-AF65-F5344CB8AC3E}">
        <p14:creationId xmlns:p14="http://schemas.microsoft.com/office/powerpoint/2010/main" val="309970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a:off x="6587054" y="1394016"/>
            <a:ext cx="4345376" cy="5320444"/>
          </a:xfrm>
        </p:spPr>
      </p:pic>
      <p:sp>
        <p:nvSpPr>
          <p:cNvPr id="5" name="Forbindelse 4"/>
          <p:cNvSpPr/>
          <p:nvPr/>
        </p:nvSpPr>
        <p:spPr>
          <a:xfrm>
            <a:off x="9544581" y="1253068"/>
            <a:ext cx="2105551" cy="2067082"/>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accent3">
                    <a:lumMod val="50000"/>
                  </a:schemeClr>
                </a:solidFill>
              </a:rPr>
              <a:t>Dannelse og livsduelighed</a:t>
            </a:r>
          </a:p>
        </p:txBody>
      </p:sp>
      <p:sp>
        <p:nvSpPr>
          <p:cNvPr id="6" name="Rektangel 5"/>
          <p:cNvSpPr/>
          <p:nvPr/>
        </p:nvSpPr>
        <p:spPr>
          <a:xfrm>
            <a:off x="1164773" y="1658556"/>
            <a:ext cx="4937786" cy="3167045"/>
          </a:xfrm>
          <a:prstGeom prst="rect">
            <a:avLst/>
          </a:prstGeom>
          <a:blipFill dpi="0" rotWithShape="1">
            <a:blip r:embed="rId4">
              <a:alphaModFix amt="60000"/>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lumMod val="95000"/>
                  </a:schemeClr>
                </a:solidFill>
              </a:rPr>
              <a:t>Mål</a:t>
            </a:r>
          </a:p>
          <a:p>
            <a:pPr algn="ctr"/>
            <a:endParaRPr lang="da-DK" sz="2400" b="1" dirty="0">
              <a:solidFill>
                <a:schemeClr val="bg1">
                  <a:lumMod val="95000"/>
                </a:schemeClr>
              </a:solidFill>
            </a:endParaRPr>
          </a:p>
          <a:p>
            <a:pPr algn="ctr"/>
            <a:r>
              <a:rPr lang="da-DK" dirty="0"/>
              <a:t>Alle børn og unge i Hørsholm Kommune skal have mulighed for at deltage og tage medansvar i et demokratisk samfund, og de skal have mulighed for at udvikle sig til nysgerrige og livsduelige mennesker, der hviler i og tror på sig selv.</a:t>
            </a:r>
          </a:p>
        </p:txBody>
      </p:sp>
      <p:pic>
        <p:nvPicPr>
          <p:cNvPr id="7" name="Billede 6" descr="Logo" title="Logo"/>
          <p:cNvPicPr/>
          <p:nvPr/>
        </p:nvPicPr>
        <p:blipFill>
          <a:blip r:embed="rId5"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
        <p:nvSpPr>
          <p:cNvPr id="8" name="Tekstfelt 7"/>
          <p:cNvSpPr txBox="1"/>
          <p:nvPr/>
        </p:nvSpPr>
        <p:spPr>
          <a:xfrm>
            <a:off x="313944" y="1083992"/>
            <a:ext cx="7204039" cy="5355312"/>
          </a:xfrm>
          <a:prstGeom prst="rect">
            <a:avLst/>
          </a:prstGeom>
          <a:gradFill flip="none" rotWithShape="1">
            <a:gsLst>
              <a:gs pos="0">
                <a:srgbClr val="7A7D55">
                  <a:tint val="66000"/>
                  <a:satMod val="160000"/>
                </a:srgbClr>
              </a:gs>
              <a:gs pos="50000">
                <a:srgbClr val="7A7D55">
                  <a:tint val="44500"/>
                  <a:satMod val="160000"/>
                </a:srgbClr>
              </a:gs>
              <a:gs pos="100000">
                <a:srgbClr val="7A7D55">
                  <a:tint val="23500"/>
                  <a:satMod val="160000"/>
                </a:srgbClr>
              </a:gs>
            </a:gsLst>
            <a:lin ang="2700000" scaled="1"/>
            <a:tileRect/>
          </a:gradFill>
          <a:ln>
            <a:noFill/>
          </a:ln>
        </p:spPr>
        <p:txBody>
          <a:bodyPr wrap="square" rtlCol="0">
            <a:spAutoFit/>
          </a:bodyPr>
          <a:lstStyle/>
          <a:p>
            <a:r>
              <a:rPr lang="da-DK" b="1" dirty="0">
                <a:solidFill>
                  <a:schemeClr val="tx1">
                    <a:lumMod val="65000"/>
                    <a:lumOff val="35000"/>
                  </a:schemeClr>
                </a:solidFill>
              </a:rPr>
              <a:t>Det er vigtigt, fordi:</a:t>
            </a:r>
            <a:br>
              <a:rPr lang="da-DK" b="1" dirty="0">
                <a:solidFill>
                  <a:schemeClr val="tx1">
                    <a:lumMod val="65000"/>
                    <a:lumOff val="35000"/>
                  </a:schemeClr>
                </a:solidFill>
              </a:rPr>
            </a:br>
            <a:r>
              <a:rPr lang="da-DK" dirty="0">
                <a:solidFill>
                  <a:schemeClr val="tx1">
                    <a:lumMod val="65000"/>
                    <a:lumOff val="35000"/>
                  </a:schemeClr>
                </a:solidFill>
              </a:rPr>
              <a:t>Børn og unge skal udvikle sig som hele og sunde mennesker. Et sammenhængende og demokratisk samfund er afhængigt af livsduelige borgere, der deltager aktivt, og som bidrager til fællesskaberne. </a:t>
            </a:r>
          </a:p>
          <a:p>
            <a:r>
              <a:rPr lang="da-DK" b="1" dirty="0">
                <a:solidFill>
                  <a:schemeClr val="tx1">
                    <a:lumMod val="65000"/>
                    <a:lumOff val="35000"/>
                  </a:schemeClr>
                </a:solidFill>
              </a:rPr>
              <a:t/>
            </a:r>
            <a:br>
              <a:rPr lang="da-DK" b="1" dirty="0">
                <a:solidFill>
                  <a:schemeClr val="tx1">
                    <a:lumMod val="65000"/>
                    <a:lumOff val="35000"/>
                  </a:schemeClr>
                </a:solidFill>
              </a:rPr>
            </a:br>
            <a:r>
              <a:rPr lang="da-DK" b="1" dirty="0">
                <a:solidFill>
                  <a:schemeClr val="tx1">
                    <a:lumMod val="65000"/>
                    <a:lumOff val="35000"/>
                  </a:schemeClr>
                </a:solidFill>
              </a:rPr>
              <a:t>Det betyder, at:</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Børn har et solidt fagligt grundlag.</a:t>
            </a:r>
          </a:p>
          <a:p>
            <a:pPr marL="285750" lvl="0" indent="-285750">
              <a:buFont typeface="Arial" panose="020B0604020202020204" pitchFamily="34" charset="0"/>
              <a:buChar char="•"/>
            </a:pPr>
            <a:r>
              <a:rPr lang="da-DK" dirty="0">
                <a:solidFill>
                  <a:schemeClr val="tx1">
                    <a:lumMod val="65000"/>
                    <a:lumOff val="35000"/>
                  </a:schemeClr>
                </a:solidFill>
              </a:rPr>
              <a:t>Vi støtter børn og unge i deres tro på egne evner og </a:t>
            </a:r>
            <a:r>
              <a:rPr lang="da-DK" dirty="0" err="1">
                <a:solidFill>
                  <a:schemeClr val="tx1">
                    <a:lumMod val="65000"/>
                    <a:lumOff val="35000"/>
                  </a:schemeClr>
                </a:solidFill>
              </a:rPr>
              <a:t>formåen</a:t>
            </a:r>
            <a:r>
              <a:rPr lang="da-DK" dirty="0">
                <a:solidFill>
                  <a:schemeClr val="tx1">
                    <a:lumMod val="65000"/>
                    <a:lumOff val="35000"/>
                  </a:schemeClr>
                </a:solidFill>
              </a:rPr>
              <a:t>.</a:t>
            </a:r>
          </a:p>
          <a:p>
            <a:pPr marL="285750" lvl="0" indent="-285750">
              <a:buFont typeface="Arial" panose="020B0604020202020204" pitchFamily="34" charset="0"/>
              <a:buChar char="•"/>
            </a:pPr>
            <a:r>
              <a:rPr lang="da-DK" dirty="0">
                <a:solidFill>
                  <a:schemeClr val="tx1">
                    <a:lumMod val="65000"/>
                    <a:lumOff val="35000"/>
                  </a:schemeClr>
                </a:solidFill>
              </a:rPr>
              <a:t>Vi hjælper børn og unge med at opbygge sociale kompetencer, der ruster dem til at indgå i konstruktivt samspil med andre mennesker. </a:t>
            </a:r>
          </a:p>
          <a:p>
            <a:pPr marL="285750" lvl="0" indent="-285750">
              <a:buFont typeface="Arial" panose="020B0604020202020204" pitchFamily="34" charset="0"/>
              <a:buChar char="•"/>
            </a:pPr>
            <a:r>
              <a:rPr lang="da-DK" dirty="0">
                <a:solidFill>
                  <a:schemeClr val="tx1">
                    <a:lumMod val="65000"/>
                    <a:lumOff val="35000"/>
                  </a:schemeClr>
                </a:solidFill>
              </a:rPr>
              <a:t>Vi lærer børn og unge at værne om naturen.</a:t>
            </a:r>
          </a:p>
          <a:p>
            <a:pPr marL="285750" lvl="0" indent="-285750">
              <a:buFont typeface="Arial" panose="020B0604020202020204" pitchFamily="34" charset="0"/>
              <a:buChar char="•"/>
            </a:pPr>
            <a:r>
              <a:rPr lang="da-DK" dirty="0">
                <a:solidFill>
                  <a:schemeClr val="tx1">
                    <a:lumMod val="65000"/>
                    <a:lumOff val="35000"/>
                  </a:schemeClr>
                </a:solidFill>
              </a:rPr>
              <a:t>Vi forbereder børn og unge til en digital verden. </a:t>
            </a:r>
          </a:p>
          <a:p>
            <a:endParaRPr lang="da-DK" dirty="0">
              <a:solidFill>
                <a:schemeClr val="tx1">
                  <a:lumMod val="65000"/>
                  <a:lumOff val="35000"/>
                </a:schemeClr>
              </a:solidFill>
            </a:endParaRPr>
          </a:p>
          <a:p>
            <a:r>
              <a:rPr lang="da-DK" b="1" dirty="0">
                <a:solidFill>
                  <a:schemeClr val="tx1">
                    <a:lumMod val="65000"/>
                    <a:lumOff val="35000"/>
                  </a:schemeClr>
                </a:solidFill>
              </a:rPr>
              <a:t>Vi er godt på vej, når:</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Børn og unge har respekt for sig selv og for andre.</a:t>
            </a:r>
          </a:p>
          <a:p>
            <a:pPr marL="285750" lvl="0" indent="-285750">
              <a:buFont typeface="Arial" panose="020B0604020202020204" pitchFamily="34" charset="0"/>
              <a:buChar char="•"/>
            </a:pPr>
            <a:r>
              <a:rPr lang="da-DK" dirty="0">
                <a:solidFill>
                  <a:schemeClr val="tx1">
                    <a:lumMod val="65000"/>
                    <a:lumOff val="35000"/>
                  </a:schemeClr>
                </a:solidFill>
              </a:rPr>
              <a:t>Børn og unge har gå-på mod.</a:t>
            </a:r>
          </a:p>
          <a:p>
            <a:pPr marL="285750" lvl="0" indent="-285750">
              <a:buFont typeface="Arial" panose="020B0604020202020204" pitchFamily="34" charset="0"/>
              <a:buChar char="•"/>
            </a:pPr>
            <a:r>
              <a:rPr lang="da-DK" dirty="0">
                <a:solidFill>
                  <a:schemeClr val="tx1">
                    <a:lumMod val="65000"/>
                    <a:lumOff val="35000"/>
                  </a:schemeClr>
                </a:solidFill>
              </a:rPr>
              <a:t>Børn og unge bruger nærmiljøet og deltager i lokalsamfundet.</a:t>
            </a:r>
          </a:p>
          <a:p>
            <a:pPr marL="285750" lvl="0" indent="-285750">
              <a:buFont typeface="Arial" panose="020B0604020202020204" pitchFamily="34" charset="0"/>
              <a:buChar char="•"/>
            </a:pPr>
            <a:r>
              <a:rPr lang="da-DK" dirty="0">
                <a:solidFill>
                  <a:schemeClr val="tx1">
                    <a:lumMod val="65000"/>
                    <a:lumOff val="35000"/>
                  </a:schemeClr>
                </a:solidFill>
              </a:rPr>
              <a:t>Børn og unge er en del af udviklende fællesskaber.</a:t>
            </a:r>
          </a:p>
          <a:p>
            <a:pPr marL="285750" lvl="0" indent="-285750">
              <a:buFont typeface="Arial" panose="020B0604020202020204" pitchFamily="34" charset="0"/>
              <a:buChar char="•"/>
            </a:pPr>
            <a:r>
              <a:rPr lang="da-DK" dirty="0">
                <a:solidFill>
                  <a:schemeClr val="tx1">
                    <a:lumMod val="65000"/>
                    <a:lumOff val="35000"/>
                  </a:schemeClr>
                </a:solidFill>
              </a:rPr>
              <a:t>Børn og unge er nysgerrige og tør prøve nye ting.  </a:t>
            </a:r>
            <a:r>
              <a:rPr lang="da-DK" sz="1600" dirty="0"/>
              <a:t> </a:t>
            </a:r>
          </a:p>
        </p:txBody>
      </p:sp>
    </p:spTree>
    <p:extLst>
      <p:ext uri="{BB962C8B-B14F-4D97-AF65-F5344CB8AC3E}">
        <p14:creationId xmlns:p14="http://schemas.microsoft.com/office/powerpoint/2010/main" val="12621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6" descr="Et billede, der indeholder plante, blomst, træ, bord&#10;&#10;Beskrivelse, der er oprettet med meget høj tiltro">
            <a:extLst>
              <a:ext uri="{FF2B5EF4-FFF2-40B4-BE49-F238E27FC236}">
                <a16:creationId xmlns:a16="http://schemas.microsoft.com/office/drawing/2014/main" xmlns="" id="{C398C709-B754-419B-8D6E-CAF93837E128}"/>
              </a:ext>
            </a:extLst>
          </p:cNvPr>
          <p:cNvPicPr>
            <a:picLocks noGrp="1" noChangeAspect="1"/>
          </p:cNvPicPr>
          <p:nvPr>
            <p:ph idx="1"/>
          </p:nvPr>
        </p:nvPicPr>
        <p:blipFill rotWithShape="1">
          <a:blip r:embed="rId3"/>
          <a:srcRect b="7739"/>
          <a:stretch/>
        </p:blipFill>
        <p:spPr>
          <a:xfrm>
            <a:off x="7188920" y="925930"/>
            <a:ext cx="4345376" cy="5320444"/>
          </a:xfrm>
        </p:spPr>
      </p:pic>
      <p:sp>
        <p:nvSpPr>
          <p:cNvPr id="5" name="Forbindelse 4"/>
          <p:cNvSpPr/>
          <p:nvPr/>
        </p:nvSpPr>
        <p:spPr>
          <a:xfrm>
            <a:off x="5888399" y="1176292"/>
            <a:ext cx="2037818" cy="1926133"/>
          </a:xfrm>
          <a:prstGeom prst="flowChartConnector">
            <a:avLst/>
          </a:prstGeom>
          <a:solidFill>
            <a:srgbClr val="4D7A3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accent3">
                    <a:lumMod val="50000"/>
                  </a:schemeClr>
                </a:solidFill>
              </a:rPr>
              <a:t>Lære at lære</a:t>
            </a:r>
          </a:p>
        </p:txBody>
      </p:sp>
      <p:sp>
        <p:nvSpPr>
          <p:cNvPr id="6" name="Rektangel 5"/>
          <p:cNvSpPr/>
          <p:nvPr/>
        </p:nvSpPr>
        <p:spPr>
          <a:xfrm>
            <a:off x="722178" y="1591225"/>
            <a:ext cx="4937786" cy="3167045"/>
          </a:xfrm>
          <a:prstGeom prst="rect">
            <a:avLst/>
          </a:prstGeom>
          <a:blipFill dpi="0" rotWithShape="1">
            <a:blip r:embed="rId4">
              <a:alphaModFix amt="60000"/>
            </a:blip>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lumMod val="95000"/>
                  </a:schemeClr>
                </a:solidFill>
              </a:rPr>
              <a:t>Mål</a:t>
            </a:r>
          </a:p>
          <a:p>
            <a:pPr algn="ctr"/>
            <a:r>
              <a:rPr lang="da-DK" b="1" dirty="0">
                <a:solidFill>
                  <a:schemeClr val="bg1">
                    <a:lumMod val="95000"/>
                  </a:schemeClr>
                </a:solidFill>
              </a:rPr>
              <a:t> </a:t>
            </a:r>
            <a:br>
              <a:rPr lang="da-DK" b="1" dirty="0">
                <a:solidFill>
                  <a:schemeClr val="bg1">
                    <a:lumMod val="95000"/>
                  </a:schemeClr>
                </a:solidFill>
              </a:rPr>
            </a:br>
            <a:r>
              <a:rPr lang="da-DK" dirty="0"/>
              <a:t>Alle børn og unge i Hørsholm Kommune skal have mulighed for at udvikle deres lyst til at lære, så de kan indgå i en foranderlig verden som kritisk tænkende hele mennesker – vi skal stræbe højt for alle. </a:t>
            </a:r>
          </a:p>
        </p:txBody>
      </p:sp>
      <p:pic>
        <p:nvPicPr>
          <p:cNvPr id="7" name="Billede 6" descr="Logo" title="Logo"/>
          <p:cNvPicPr/>
          <p:nvPr/>
        </p:nvPicPr>
        <p:blipFill>
          <a:blip r:embed="rId5" cstate="print">
            <a:extLst>
              <a:ext uri="{28A0092B-C50C-407E-A947-70E740481C1C}">
                <a14:useLocalDpi xmlns:a14="http://schemas.microsoft.com/office/drawing/2010/main" val="0"/>
              </a:ext>
            </a:extLst>
          </a:blip>
          <a:stretch>
            <a:fillRect/>
          </a:stretch>
        </p:blipFill>
        <p:spPr>
          <a:xfrm>
            <a:off x="313944" y="395418"/>
            <a:ext cx="1313180" cy="383540"/>
          </a:xfrm>
          <a:prstGeom prst="rect">
            <a:avLst/>
          </a:prstGeom>
        </p:spPr>
      </p:pic>
      <p:sp>
        <p:nvSpPr>
          <p:cNvPr id="8" name="Tekstfelt 7"/>
          <p:cNvSpPr txBox="1"/>
          <p:nvPr/>
        </p:nvSpPr>
        <p:spPr>
          <a:xfrm>
            <a:off x="313944" y="1036612"/>
            <a:ext cx="7204039" cy="5632311"/>
          </a:xfrm>
          <a:prstGeom prst="rect">
            <a:avLst/>
          </a:prstGeom>
          <a:gradFill flip="none" rotWithShape="1">
            <a:gsLst>
              <a:gs pos="0">
                <a:srgbClr val="7A7D55">
                  <a:tint val="66000"/>
                  <a:satMod val="160000"/>
                </a:srgbClr>
              </a:gs>
              <a:gs pos="50000">
                <a:srgbClr val="7A7D55">
                  <a:tint val="44500"/>
                  <a:satMod val="160000"/>
                </a:srgbClr>
              </a:gs>
              <a:gs pos="100000">
                <a:srgbClr val="7A7D55">
                  <a:tint val="23500"/>
                  <a:satMod val="160000"/>
                </a:srgbClr>
              </a:gs>
            </a:gsLst>
            <a:lin ang="2700000" scaled="1"/>
            <a:tileRect/>
          </a:gradFill>
          <a:ln>
            <a:noFill/>
          </a:ln>
        </p:spPr>
        <p:txBody>
          <a:bodyPr wrap="square" rtlCol="0">
            <a:spAutoFit/>
          </a:bodyPr>
          <a:lstStyle/>
          <a:p>
            <a:r>
              <a:rPr lang="da-DK" b="1" dirty="0">
                <a:solidFill>
                  <a:schemeClr val="tx1">
                    <a:lumMod val="65000"/>
                    <a:lumOff val="35000"/>
                  </a:schemeClr>
                </a:solidFill>
              </a:rPr>
              <a:t>Det er vigtigt, fordi:</a:t>
            </a:r>
            <a:br>
              <a:rPr lang="da-DK" b="1" dirty="0">
                <a:solidFill>
                  <a:schemeClr val="tx1">
                    <a:lumMod val="65000"/>
                    <a:lumOff val="35000"/>
                  </a:schemeClr>
                </a:solidFill>
              </a:rPr>
            </a:br>
            <a:r>
              <a:rPr lang="da-DK" dirty="0">
                <a:solidFill>
                  <a:schemeClr val="tx1">
                    <a:lumMod val="65000"/>
                    <a:lumOff val="35000"/>
                  </a:schemeClr>
                </a:solidFill>
              </a:rPr>
              <a:t>Lysten til at lære har stor betydning for menneskers personlige, sociale og faglige udvikling. Børn og unge vokser op i en verden, der er i konstant forandring, og de skal have mulighed for at udvikle et solidt grundlag for livslang læring</a:t>
            </a:r>
          </a:p>
          <a:p>
            <a:r>
              <a:rPr lang="da-DK" dirty="0">
                <a:solidFill>
                  <a:schemeClr val="tx1">
                    <a:lumMod val="65000"/>
                    <a:lumOff val="35000"/>
                  </a:schemeClr>
                </a:solidFill>
              </a:rPr>
              <a:t> </a:t>
            </a:r>
          </a:p>
          <a:p>
            <a:r>
              <a:rPr lang="da-DK" b="1" dirty="0">
                <a:solidFill>
                  <a:schemeClr val="tx1">
                    <a:lumMod val="65000"/>
                    <a:lumOff val="35000"/>
                  </a:schemeClr>
                </a:solidFill>
              </a:rPr>
              <a:t>Det betyder at:</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Vi giver børn og unge lyst til at lære. </a:t>
            </a:r>
          </a:p>
          <a:p>
            <a:pPr marL="285750" lvl="0" indent="-285750">
              <a:buFont typeface="Arial" panose="020B0604020202020204" pitchFamily="34" charset="0"/>
              <a:buChar char="•"/>
            </a:pPr>
            <a:r>
              <a:rPr lang="da-DK" dirty="0">
                <a:solidFill>
                  <a:schemeClr val="tx1">
                    <a:lumMod val="65000"/>
                    <a:lumOff val="35000"/>
                  </a:schemeClr>
                </a:solidFill>
              </a:rPr>
              <a:t>Vi tilrettelægger læringsmiljøer, hvor der er plads til fejl, og børn og unge bliver mødt og udfordret, hvor de er. </a:t>
            </a:r>
          </a:p>
          <a:p>
            <a:pPr marL="285750" lvl="0" indent="-285750">
              <a:buFont typeface="Arial" panose="020B0604020202020204" pitchFamily="34" charset="0"/>
              <a:buChar char="•"/>
            </a:pPr>
            <a:r>
              <a:rPr lang="da-DK" dirty="0">
                <a:solidFill>
                  <a:schemeClr val="tx1">
                    <a:lumMod val="65000"/>
                    <a:lumOff val="35000"/>
                  </a:schemeClr>
                </a:solidFill>
              </a:rPr>
              <a:t>Vi stimulerer nysgerrighed og skaber rammer for medbestemmelse. </a:t>
            </a:r>
          </a:p>
          <a:p>
            <a:pPr marL="285750" lvl="0" indent="-285750">
              <a:buFont typeface="Arial" panose="020B0604020202020204" pitchFamily="34" charset="0"/>
              <a:buChar char="•"/>
            </a:pPr>
            <a:r>
              <a:rPr lang="da-DK" dirty="0">
                <a:solidFill>
                  <a:schemeClr val="tx1">
                    <a:lumMod val="65000"/>
                    <a:lumOff val="35000"/>
                  </a:schemeClr>
                </a:solidFill>
              </a:rPr>
              <a:t>Vi giver plads til fordybelse. </a:t>
            </a:r>
          </a:p>
          <a:p>
            <a:pPr marL="285750" lvl="0" indent="-285750">
              <a:buFont typeface="Arial" panose="020B0604020202020204" pitchFamily="34" charset="0"/>
              <a:buChar char="•"/>
            </a:pPr>
            <a:r>
              <a:rPr lang="da-DK" dirty="0">
                <a:solidFill>
                  <a:schemeClr val="tx1">
                    <a:lumMod val="65000"/>
                    <a:lumOff val="35000"/>
                  </a:schemeClr>
                </a:solidFill>
              </a:rPr>
              <a:t>Vi lærer børn og unge at være vedholdende. </a:t>
            </a:r>
          </a:p>
          <a:p>
            <a:pPr marL="285750" lvl="0" indent="-285750">
              <a:buFont typeface="Arial" panose="020B0604020202020204" pitchFamily="34" charset="0"/>
              <a:buChar char="•"/>
            </a:pPr>
            <a:r>
              <a:rPr lang="da-DK" dirty="0">
                <a:solidFill>
                  <a:schemeClr val="tx1">
                    <a:lumMod val="65000"/>
                    <a:lumOff val="35000"/>
                  </a:schemeClr>
                </a:solidFill>
              </a:rPr>
              <a:t>Vi inddrager forældre i børn og unges læring.</a:t>
            </a:r>
          </a:p>
          <a:p>
            <a:endParaRPr lang="da-DK" dirty="0">
              <a:solidFill>
                <a:schemeClr val="tx1">
                  <a:lumMod val="65000"/>
                  <a:lumOff val="35000"/>
                </a:schemeClr>
              </a:solidFill>
            </a:endParaRPr>
          </a:p>
          <a:p>
            <a:r>
              <a:rPr lang="da-DK" b="1" dirty="0">
                <a:solidFill>
                  <a:schemeClr val="tx1">
                    <a:lumMod val="65000"/>
                    <a:lumOff val="35000"/>
                  </a:schemeClr>
                </a:solidFill>
              </a:rPr>
              <a:t>Vi er godt på vej når:</a:t>
            </a:r>
            <a:endParaRPr lang="da-DK" dirty="0">
              <a:solidFill>
                <a:schemeClr val="tx1">
                  <a:lumMod val="65000"/>
                  <a:lumOff val="35000"/>
                </a:schemeClr>
              </a:solidFill>
            </a:endParaRPr>
          </a:p>
          <a:p>
            <a:pPr marL="285750" lvl="0" indent="-285750">
              <a:buFont typeface="Arial" panose="020B0604020202020204" pitchFamily="34" charset="0"/>
              <a:buChar char="•"/>
            </a:pPr>
            <a:r>
              <a:rPr lang="da-DK" dirty="0">
                <a:solidFill>
                  <a:schemeClr val="tx1">
                    <a:lumMod val="65000"/>
                    <a:lumOff val="35000"/>
                  </a:schemeClr>
                </a:solidFill>
              </a:rPr>
              <a:t>Børn og unge er nysgerrige og begejstrede for at lære nyt.</a:t>
            </a:r>
          </a:p>
          <a:p>
            <a:pPr marL="285750" lvl="0" indent="-285750">
              <a:buFont typeface="Arial" panose="020B0604020202020204" pitchFamily="34" charset="0"/>
              <a:buChar char="•"/>
            </a:pPr>
            <a:r>
              <a:rPr lang="da-DK" dirty="0">
                <a:solidFill>
                  <a:schemeClr val="tx1">
                    <a:lumMod val="65000"/>
                    <a:lumOff val="35000"/>
                  </a:schemeClr>
                </a:solidFill>
              </a:rPr>
              <a:t>Børn og unge er i stand til at fordybe sig og være i flow.</a:t>
            </a:r>
          </a:p>
          <a:p>
            <a:pPr marL="285750" lvl="0" indent="-285750">
              <a:buFont typeface="Arial" panose="020B0604020202020204" pitchFamily="34" charset="0"/>
              <a:buChar char="•"/>
            </a:pPr>
            <a:r>
              <a:rPr lang="da-DK" dirty="0">
                <a:solidFill>
                  <a:schemeClr val="tx1">
                    <a:lumMod val="65000"/>
                    <a:lumOff val="35000"/>
                  </a:schemeClr>
                </a:solidFill>
              </a:rPr>
              <a:t>Børn og unge, gør sig umage, tør fejle og udviser vedholdenhed.</a:t>
            </a:r>
          </a:p>
          <a:p>
            <a:pPr marL="285750" lvl="0" indent="-285750">
              <a:buFont typeface="Arial" panose="020B0604020202020204" pitchFamily="34" charset="0"/>
              <a:buChar char="•"/>
            </a:pPr>
            <a:r>
              <a:rPr lang="da-DK" dirty="0">
                <a:solidFill>
                  <a:schemeClr val="tx1">
                    <a:lumMod val="65000"/>
                    <a:lumOff val="35000"/>
                  </a:schemeClr>
                </a:solidFill>
              </a:rPr>
              <a:t>Børn og unge bliver i stand til at mestre deres eget liv.</a:t>
            </a:r>
          </a:p>
        </p:txBody>
      </p:sp>
    </p:spTree>
    <p:extLst>
      <p:ext uri="{BB962C8B-B14F-4D97-AF65-F5344CB8AC3E}">
        <p14:creationId xmlns:p14="http://schemas.microsoft.com/office/powerpoint/2010/main" val="15975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7353C878A21344282A55E26B1F6C385" ma:contentTypeVersion="13" ma:contentTypeDescription="Opret et nyt dokument." ma:contentTypeScope="" ma:versionID="99f0deaf4b47eb4f07c811866c4707be">
  <xsd:schema xmlns:xsd="http://www.w3.org/2001/XMLSchema" xmlns:xs="http://www.w3.org/2001/XMLSchema" xmlns:p="http://schemas.microsoft.com/office/2006/metadata/properties" xmlns:ns2="8ede3fb5-98a5-4a0d-aac6-e346b8ad75d9" xmlns:ns3="292ed0d0-936b-4372-8cb5-ea4cc19da862" targetNamespace="http://schemas.microsoft.com/office/2006/metadata/properties" ma:root="true" ma:fieldsID="a5da9ca641337436c6c29e1f22d6ed3f" ns2:_="" ns3:_="">
    <xsd:import namespace="8ede3fb5-98a5-4a0d-aac6-e346b8ad75d9"/>
    <xsd:import namespace="292ed0d0-936b-4372-8cb5-ea4cc19da8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e3fb5-98a5-4a0d-aac6-e346b8ad75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25a35b23-31c6-4664-abed-16f98fb0a32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2ed0d0-936b-4372-8cb5-ea4cc19da86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6f0209-042c-4b97-8090-b6c9c85bcb39}" ma:internalName="TaxCatchAll" ma:showField="CatchAllData" ma:web="292ed0d0-936b-4372-8cb5-ea4cc19da8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de3fb5-98a5-4a0d-aac6-e346b8ad75d9">
      <Terms xmlns="http://schemas.microsoft.com/office/infopath/2007/PartnerControls"/>
    </lcf76f155ced4ddcb4097134ff3c332f>
    <TaxCatchAll xmlns="292ed0d0-936b-4372-8cb5-ea4cc19da862" xsi:nil="true"/>
  </documentManagement>
</p:properties>
</file>

<file path=customXml/itemProps1.xml><?xml version="1.0" encoding="utf-8"?>
<ds:datastoreItem xmlns:ds="http://schemas.openxmlformats.org/officeDocument/2006/customXml" ds:itemID="{E4F5154D-A252-4062-9EE8-A5E03D835EAA}"/>
</file>

<file path=customXml/itemProps2.xml><?xml version="1.0" encoding="utf-8"?>
<ds:datastoreItem xmlns:ds="http://schemas.openxmlformats.org/officeDocument/2006/customXml" ds:itemID="{59A93E6E-6074-49C9-B4CC-F68051C70AB0}"/>
</file>

<file path=customXml/itemProps3.xml><?xml version="1.0" encoding="utf-8"?>
<ds:datastoreItem xmlns:ds="http://schemas.openxmlformats.org/officeDocument/2006/customXml" ds:itemID="{F8B4BB97-1200-4454-A51D-16CDF825E67F}"/>
</file>

<file path=docProps/app.xml><?xml version="1.0" encoding="utf-8"?>
<Properties xmlns="http://schemas.openxmlformats.org/officeDocument/2006/extended-properties" xmlns:vt="http://schemas.openxmlformats.org/officeDocument/2006/docPropsVTypes">
  <Template>Facet</Template>
  <TotalTime>1330</TotalTime>
  <Words>532</Words>
  <Application>Microsoft Office PowerPoint</Application>
  <PresentationFormat>Widescreen</PresentationFormat>
  <Paragraphs>182</Paragraphs>
  <Slides>13</Slides>
  <Notes>13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13</vt:i4>
      </vt:variant>
    </vt:vector>
  </HeadingPairs>
  <TitlesOfParts>
    <vt:vector size="18" baseType="lpstr">
      <vt:lpstr>Arial</vt:lpstr>
      <vt:lpstr>Calibri</vt:lpstr>
      <vt:lpstr>Calibri Light</vt:lpstr>
      <vt:lpstr>Times New Roman</vt:lpstr>
      <vt:lpstr>Kontortema</vt:lpstr>
      <vt:lpstr>PowerPoint-præsentation</vt:lpstr>
      <vt:lpstr>PowerPoint-præsentation</vt:lpstr>
      <vt:lpstr> Vision 0-18 år</vt:lpstr>
      <vt:lpstr>PowerPoint-præsentation</vt:lpstr>
      <vt:lpstr>PowerPoint-præsentation</vt:lpstr>
      <vt:lpstr>PowerPoint-præsentation</vt:lpstr>
      <vt:lpstr>PowerPoint-præsentation</vt:lpstr>
      <vt:lpstr>PowerPoint-præsentation</vt:lpstr>
      <vt:lpstr>PowerPoint-præsentation</vt:lpstr>
      <vt:lpstr>Arbejde videre med visionen…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Liv Forsberg</dc:creator>
  <cp:lastModifiedBy>Thomas Nyborg</cp:lastModifiedBy>
  <cp:revision>138</cp:revision>
  <cp:lastPrinted>2020-02-03T13:27:38Z</cp:lastPrinted>
  <dcterms:created xsi:type="dcterms:W3CDTF">2020-01-27T10:03:32Z</dcterms:created>
  <dcterms:modified xsi:type="dcterms:W3CDTF">2020-02-20T11:53:25Z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reDocumentId">
    <vt:i4>2857724</vt:i4>
  </property>
  <property fmtid="{D5CDD505-2E9C-101B-9397-08002B2CF9AE}" pid="3" name="AcadreCaseId">
    <vt:i4>389413</vt:i4>
  </property>
  <property fmtid="{D5CDD505-2E9C-101B-9397-08002B2CF9AE}" pid="4" name="ContentTypeId">
    <vt:lpwstr>0x01010087353C878A21344282A55E26B1F6C385</vt:lpwstr>
  </property>
</Properties>
</file>